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67"/>
  </p:notesMasterIdLst>
  <p:sldIdLst>
    <p:sldId id="324" r:id="rId3"/>
    <p:sldId id="262" r:id="rId4"/>
    <p:sldId id="402" r:id="rId5"/>
    <p:sldId id="326" r:id="rId6"/>
    <p:sldId id="403" r:id="rId7"/>
    <p:sldId id="405" r:id="rId8"/>
    <p:sldId id="327" r:id="rId9"/>
    <p:sldId id="407" r:id="rId10"/>
    <p:sldId id="378" r:id="rId11"/>
    <p:sldId id="379" r:id="rId12"/>
    <p:sldId id="380" r:id="rId13"/>
    <p:sldId id="267" r:id="rId14"/>
    <p:sldId id="325" r:id="rId15"/>
    <p:sldId id="381" r:id="rId16"/>
    <p:sldId id="375" r:id="rId17"/>
    <p:sldId id="361" r:id="rId18"/>
    <p:sldId id="412" r:id="rId19"/>
    <p:sldId id="389" r:id="rId20"/>
    <p:sldId id="384" r:id="rId21"/>
    <p:sldId id="385" r:id="rId22"/>
    <p:sldId id="390" r:id="rId23"/>
    <p:sldId id="408" r:id="rId24"/>
    <p:sldId id="410" r:id="rId25"/>
    <p:sldId id="411" r:id="rId26"/>
    <p:sldId id="386" r:id="rId27"/>
    <p:sldId id="417" r:id="rId28"/>
    <p:sldId id="418" r:id="rId29"/>
    <p:sldId id="416" r:id="rId30"/>
    <p:sldId id="413" r:id="rId31"/>
    <p:sldId id="414" r:id="rId32"/>
    <p:sldId id="415" r:id="rId33"/>
    <p:sldId id="328" r:id="rId34"/>
    <p:sldId id="406" r:id="rId35"/>
    <p:sldId id="346" r:id="rId36"/>
    <p:sldId id="329" r:id="rId37"/>
    <p:sldId id="419" r:id="rId38"/>
    <p:sldId id="336" r:id="rId39"/>
    <p:sldId id="394" r:id="rId40"/>
    <p:sldId id="395" r:id="rId41"/>
    <p:sldId id="397" r:id="rId42"/>
    <p:sldId id="398" r:id="rId43"/>
    <p:sldId id="399" r:id="rId44"/>
    <p:sldId id="420" r:id="rId45"/>
    <p:sldId id="299" r:id="rId46"/>
    <p:sldId id="391" r:id="rId47"/>
    <p:sldId id="392" r:id="rId48"/>
    <p:sldId id="340" r:id="rId49"/>
    <p:sldId id="341" r:id="rId50"/>
    <p:sldId id="342" r:id="rId51"/>
    <p:sldId id="347" r:id="rId52"/>
    <p:sldId id="373" r:id="rId53"/>
    <p:sldId id="382" r:id="rId54"/>
    <p:sldId id="353" r:id="rId55"/>
    <p:sldId id="357" r:id="rId56"/>
    <p:sldId id="359" r:id="rId57"/>
    <p:sldId id="360" r:id="rId58"/>
    <p:sldId id="388" r:id="rId59"/>
    <p:sldId id="363" r:id="rId60"/>
    <p:sldId id="376" r:id="rId61"/>
    <p:sldId id="265" r:id="rId62"/>
    <p:sldId id="313" r:id="rId63"/>
    <p:sldId id="358" r:id="rId64"/>
    <p:sldId id="421" r:id="rId65"/>
    <p:sldId id="42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4" autoAdjust="0"/>
    <p:restoredTop sz="50000" autoAdjust="0"/>
  </p:normalViewPr>
  <p:slideViewPr>
    <p:cSldViewPr snapToGrid="0" snapToObjects="1">
      <p:cViewPr varScale="1">
        <p:scale>
          <a:sx n="55" d="100"/>
          <a:sy n="55" d="100"/>
        </p:scale>
        <p:origin x="-24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11B5A-DB14-4E41-8267-A7AD2B31D2E9}" type="datetimeFigureOut">
              <a:rPr lang="en-US" smtClean="0"/>
              <a:t>6/7/15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AB5F65-7C2B-0B4A-99F1-08BEABB945E3}" type="slidenum">
              <a:rPr lang="en-US" smtClean="0"/>
              <a:t>‹#›</a:t>
            </a:fld>
            <a:endParaRPr lang="en-US"/>
          </a:p>
        </p:txBody>
      </p:sp>
    </p:spTree>
    <p:extLst>
      <p:ext uri="{BB962C8B-B14F-4D97-AF65-F5344CB8AC3E}">
        <p14:creationId xmlns:p14="http://schemas.microsoft.com/office/powerpoint/2010/main" val="3400535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en.wikipedia.org/wiki/Expansion_card"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TI_Technologies" TargetMode="External"/><Relationship Id="rId4" Type="http://schemas.openxmlformats.org/officeDocument/2006/relationships/hyperlink" Target="http://en.wikipedia.org/wiki/R300"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en.wikipedia.org/wiki/Assembly_language" TargetMode="External"/><Relationship Id="rId4" Type="http://schemas.openxmlformats.org/officeDocument/2006/relationships/hyperlink" Target="http://en.wikipedia.org/wiki/NVidia" TargetMode="External"/><Relationship Id="rId5" Type="http://schemas.openxmlformats.org/officeDocument/2006/relationships/hyperlink" Target="http://en.wikipedia.org/wiki/CUDA" TargetMode="External"/><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 Id="rId3" Type="http://schemas.openxmlformats.org/officeDocument/2006/relationships/hyperlink" Target="http://developer.download.nvidia.com/compute/DevZone/docs/html/CUDALibraries/doc/CUBLAS_Library.pdf"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DAB5F65-7C2B-0B4A-99F1-08BEABB945E3}" type="slidenum">
              <a:rPr lang="en-US" smtClean="0"/>
              <a:t>1</a:t>
            </a:fld>
            <a:endParaRPr lang="en-US"/>
          </a:p>
        </p:txBody>
      </p:sp>
    </p:spTree>
    <p:extLst>
      <p:ext uri="{BB962C8B-B14F-4D97-AF65-F5344CB8AC3E}">
        <p14:creationId xmlns:p14="http://schemas.microsoft.com/office/powerpoint/2010/main" val="321776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10</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11</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12</a:t>
            </a:fld>
            <a:endParaRPr lang="en-US"/>
          </a:p>
        </p:txBody>
      </p:sp>
    </p:spTree>
    <p:extLst>
      <p:ext uri="{BB962C8B-B14F-4D97-AF65-F5344CB8AC3E}">
        <p14:creationId xmlns:p14="http://schemas.microsoft.com/office/powerpoint/2010/main" val="245697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err="1" smtClean="0">
                <a:solidFill>
                  <a:schemeClr val="tx1"/>
                </a:solidFill>
                <a:latin typeface="+mn-lt"/>
                <a:ea typeface="+mn-ea"/>
                <a:cs typeface="+mn-cs"/>
              </a:rPr>
              <a:t>Peripheral</a:t>
            </a:r>
            <a:r>
              <a:rPr lang="fr-FR" sz="1200" b="1" kern="1200" dirty="0" smtClean="0">
                <a:solidFill>
                  <a:schemeClr val="tx1"/>
                </a:solidFill>
                <a:latin typeface="+mn-lt"/>
                <a:ea typeface="+mn-ea"/>
                <a:cs typeface="+mn-cs"/>
              </a:rPr>
              <a:t> Component </a:t>
            </a:r>
            <a:r>
              <a:rPr lang="fr-FR" sz="1200" b="1" kern="1200" dirty="0" err="1" smtClean="0">
                <a:solidFill>
                  <a:schemeClr val="tx1"/>
                </a:solidFill>
                <a:latin typeface="+mn-lt"/>
                <a:ea typeface="+mn-ea"/>
                <a:cs typeface="+mn-cs"/>
              </a:rPr>
              <a:t>Interconnect</a:t>
            </a:r>
            <a:r>
              <a:rPr lang="fr-FR" sz="1200" b="1" kern="1200" dirty="0" smtClean="0">
                <a:solidFill>
                  <a:schemeClr val="tx1"/>
                </a:solidFill>
                <a:latin typeface="+mn-lt"/>
                <a:ea typeface="+mn-ea"/>
                <a:cs typeface="+mn-cs"/>
              </a:rPr>
              <a:t> Express: </a:t>
            </a:r>
            <a:r>
              <a:rPr lang="en-US" sz="1200" kern="1200" dirty="0" smtClean="0">
                <a:solidFill>
                  <a:schemeClr val="tx1"/>
                </a:solidFill>
                <a:latin typeface="+mn-lt"/>
                <a:ea typeface="+mn-ea"/>
                <a:cs typeface="+mn-cs"/>
              </a:rPr>
              <a:t>PCI Express is used in consumer, server, and industrial applications, as a motherboard-level interconnect (to link motherboard-mounted peripherals), a passive backplane interconnect and as an </a:t>
            </a:r>
            <a:r>
              <a:rPr lang="en-US" sz="1200" kern="1200" dirty="0" smtClean="0">
                <a:solidFill>
                  <a:schemeClr val="tx1"/>
                </a:solidFill>
                <a:latin typeface="+mn-lt"/>
                <a:ea typeface="+mn-ea"/>
                <a:cs typeface="+mn-cs"/>
                <a:hlinkClick r:id="rId3"/>
              </a:rPr>
              <a:t>expansion card interface for add-in boards.</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DAB5F65-7C2B-0B4A-99F1-08BEABB945E3}" type="slidenum">
              <a:rPr lang="en-US" smtClean="0"/>
              <a:t>13</a:t>
            </a:fld>
            <a:endParaRPr lang="en-US"/>
          </a:p>
        </p:txBody>
      </p:sp>
    </p:spTree>
    <p:extLst>
      <p:ext uri="{BB962C8B-B14F-4D97-AF65-F5344CB8AC3E}">
        <p14:creationId xmlns:p14="http://schemas.microsoft.com/office/powerpoint/2010/main" val="245697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14</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15</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reason behind the discrepancy in floating-point capability between the CPU and the GPU is that the GPU is specialized for compute-intensive, highly parallel computation – exactly what graphics rendering is about – and therefore designed such that more transistors are devoted to data processing rather than data caching and flow control, as schematically illustrated by Figure 1-2.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will talk about Memory Hierchcy</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in detail  </a:t>
            </a:r>
            <a:r>
              <a:rPr lang="en-US" sz="1200" kern="1200" baseline="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16</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17</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18</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a:cs typeface="Arial"/>
              </a:rPr>
              <a:t>High level block diagram of NVIDIA GPU chip</a:t>
            </a:r>
            <a:r>
              <a:rPr lang="en-US" sz="1200" b="1" i="0" u="none" strike="noStrike" kern="1200" baseline="0" dirty="0" smtClean="0">
                <a:solidFill>
                  <a:schemeClr val="tx1"/>
                </a:solidFill>
                <a:latin typeface="+mn-lt"/>
                <a:ea typeface="+mn-ea"/>
                <a:cs typeface="+mn-cs"/>
              </a:rPr>
              <a:t>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NVIDIA’s Fermi GPU architecture consists of multiple streaming multiprocessors (SMs), each consisting of 32 cores, each of which can execute one floating point or integer instruction per clock.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SMs are supported by a second-level cache, </a:t>
            </a:r>
            <a:r>
              <a:rPr lang="en-US" sz="1200" b="0" i="0" u="none" strike="noStrike" kern="1200" baseline="0" dirty="0" err="1" smtClean="0">
                <a:solidFill>
                  <a:schemeClr val="tx1"/>
                </a:solidFill>
                <a:latin typeface="+mn-lt"/>
                <a:ea typeface="+mn-ea"/>
                <a:cs typeface="+mn-cs"/>
              </a:rPr>
              <a:t>hostinterface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GigaThread</a:t>
            </a:r>
            <a:r>
              <a:rPr lang="en-US" sz="1200" b="0" i="0" u="none" strike="noStrike" kern="1200" baseline="0" dirty="0" smtClean="0">
                <a:solidFill>
                  <a:schemeClr val="tx1"/>
                </a:solidFill>
                <a:latin typeface="+mn-lt"/>
                <a:ea typeface="+mn-ea"/>
                <a:cs typeface="+mn-cs"/>
              </a:rPr>
              <a:t> scheduler, and multiple DRAM interfaces.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512 CUDA cores are organized in 16 SMs of 32 cores each.</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Raster </a:t>
            </a:r>
            <a:r>
              <a:rPr lang="en-US" sz="1200" kern="1200" dirty="0" err="1" smtClean="0">
                <a:solidFill>
                  <a:schemeClr val="tx1"/>
                </a:solidFill>
                <a:latin typeface="+mn-lt"/>
                <a:ea typeface="+mn-ea"/>
                <a:cs typeface="+mn-cs"/>
              </a:rPr>
              <a:t>Opterator</a:t>
            </a:r>
            <a:r>
              <a:rPr lang="en-US" sz="1200" kern="1200" dirty="0" smtClean="0">
                <a:solidFill>
                  <a:schemeClr val="tx1"/>
                </a:solidFill>
                <a:latin typeface="+mn-lt"/>
                <a:ea typeface="+mn-ea"/>
                <a:cs typeface="+mn-cs"/>
              </a:rPr>
              <a:t> - basically, they're the final stage of pushing pixels to your screen. Larger numbers of these are fairly unimportant compared to other pipelines, since they spend a lot of their time idle waiting for pixels to push.</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Raster Operation </a:t>
            </a:r>
            <a:r>
              <a:rPr lang="de-DE" sz="1200" b="1" kern="1200" dirty="0" smtClean="0">
                <a:solidFill>
                  <a:schemeClr val="tx1"/>
                </a:solidFill>
                <a:latin typeface="+mn-lt"/>
                <a:ea typeface="+mn-ea"/>
                <a:cs typeface="+mn-cs"/>
              </a:rPr>
              <a:t>Unit</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19</a:t>
            </a:fld>
            <a:endParaRPr lang="en-US"/>
          </a:p>
        </p:txBody>
      </p:sp>
    </p:spTree>
    <p:extLst>
      <p:ext uri="{BB962C8B-B14F-4D97-AF65-F5344CB8AC3E}">
        <p14:creationId xmlns:p14="http://schemas.microsoft.com/office/powerpoint/2010/main" val="62786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outline of today’s talk. I will talk about following topics. </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a:t>
            </a:fld>
            <a:endParaRPr lang="en-US"/>
          </a:p>
        </p:txBody>
      </p:sp>
    </p:spTree>
    <p:extLst>
      <p:ext uri="{BB962C8B-B14F-4D97-AF65-F5344CB8AC3E}">
        <p14:creationId xmlns:p14="http://schemas.microsoft.com/office/powerpoint/2010/main" val="453947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zoom in one of</a:t>
            </a:r>
            <a:r>
              <a:rPr lang="en-US" baseline="0" dirty="0" smtClean="0"/>
              <a:t> the SM it looks like this. </a:t>
            </a:r>
          </a:p>
          <a:p>
            <a:endParaRPr lang="en-US" baseline="0" dirty="0" smtClean="0"/>
          </a:p>
          <a:p>
            <a:r>
              <a:rPr lang="en-US" baseline="0" dirty="0" smtClean="0"/>
              <a:t>Where PE=processing elements</a:t>
            </a:r>
          </a:p>
          <a:p>
            <a:endParaRPr lang="en-US" baseline="0" dirty="0" smtClean="0"/>
          </a:p>
          <a:p>
            <a:r>
              <a:rPr lang="en-US" baseline="0" dirty="0" smtClean="0"/>
              <a:t>ROP = Raster operators. </a:t>
            </a: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20</a:t>
            </a:fld>
            <a:endParaRPr lang="en-US"/>
          </a:p>
        </p:txBody>
      </p:sp>
    </p:spTree>
    <p:extLst>
      <p:ext uri="{BB962C8B-B14F-4D97-AF65-F5344CB8AC3E}">
        <p14:creationId xmlns:p14="http://schemas.microsoft.com/office/powerpoint/2010/main" val="627868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Thread: is a ready-for-execution/running instance of a kernel. Each thread has its own instruction address counter and register state. Each thread can be identified by a combination of its three-dimensional thread index and three-dimensional thread-block index. CUDA threads are lightweight. This means that creating and destroying a thread is very fast.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Warp: is a group of 32 parallel threads. The multiprocessors create and execute warps in order. All threads in a warp start together but each of them can have its own instruction and registers.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Block: is a group of Warps. A block is executed on one multiprocessor. Every block has its own shared memory and registers in the multiprocessor.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Grid: is a group of blocks. There should be at least as many blocks as multiprocessors (and preferably at least 2× as many).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Host: is the CPU in CUDA applications.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Device: is the GPU in CUDA applications.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21</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Register per </a:t>
            </a:r>
            <a:r>
              <a:rPr lang="de-DE" sz="1200" b="0" i="0" u="none" strike="noStrike" kern="1200" baseline="0" dirty="0" err="1" smtClean="0">
                <a:solidFill>
                  <a:schemeClr val="tx1"/>
                </a:solidFill>
                <a:latin typeface="+mn-lt"/>
                <a:ea typeface="+mn-ea"/>
                <a:cs typeface="+mn-cs"/>
              </a:rPr>
              <a:t>thread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faster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t>
            </a:r>
            <a:r>
              <a:rPr lang="de-DE" sz="1200" b="0" i="0" u="none" strike="noStrike" kern="1200" baseline="0" dirty="0" err="1" smtClean="0">
                <a:solidFill>
                  <a:schemeClr val="tx1"/>
                </a:solidFill>
                <a:latin typeface="+mn-lt"/>
                <a:ea typeface="+mn-ea"/>
                <a:cs typeface="+mn-cs"/>
              </a:rPr>
              <a:t>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 : per </a:t>
            </a:r>
            <a:r>
              <a:rPr lang="de-DE" sz="1200" b="0" i="0" u="none" strike="noStrike" kern="1200" baseline="0" dirty="0" err="1" smtClean="0">
                <a:solidFill>
                  <a:schemeClr val="tx1"/>
                </a:solidFill>
                <a:latin typeface="+mn-lt"/>
                <a:ea typeface="+mn-ea"/>
                <a:cs typeface="+mn-cs"/>
              </a:rPr>
              <a:t>thread</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Shared memory : per block (all threads in block can access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Global memory : shared with all blocks + accessible by host not cached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Constant memory : shared with all block + accessible by host cached (There is a total of 64 KB constant memory on a device.) Read only by threads. Host can write 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Texture memory : shared with all block + accessible by host cached. Read only by threads. Host can write it.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22</a:t>
            </a:fld>
            <a:endParaRPr lang="en-US"/>
          </a:p>
        </p:txBody>
      </p:sp>
    </p:spTree>
    <p:extLst>
      <p:ext uri="{BB962C8B-B14F-4D97-AF65-F5344CB8AC3E}">
        <p14:creationId xmlns:p14="http://schemas.microsoft.com/office/powerpoint/2010/main" val="255627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Register per </a:t>
            </a:r>
            <a:r>
              <a:rPr lang="de-DE" sz="1200" b="0" i="0" u="none" strike="noStrike" kern="1200" baseline="0" dirty="0" err="1" smtClean="0">
                <a:solidFill>
                  <a:schemeClr val="tx1"/>
                </a:solidFill>
                <a:latin typeface="+mn-lt"/>
                <a:ea typeface="+mn-ea"/>
                <a:cs typeface="+mn-cs"/>
              </a:rPr>
              <a:t>thread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faster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t>
            </a:r>
            <a:r>
              <a:rPr lang="de-DE" sz="1200" b="0" i="0" u="none" strike="noStrike" kern="1200" baseline="0" dirty="0" err="1" smtClean="0">
                <a:solidFill>
                  <a:schemeClr val="tx1"/>
                </a:solidFill>
                <a:latin typeface="+mn-lt"/>
                <a:ea typeface="+mn-ea"/>
                <a:cs typeface="+mn-cs"/>
              </a:rPr>
              <a:t>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 : per </a:t>
            </a:r>
            <a:r>
              <a:rPr lang="de-DE" sz="1200" b="0" i="0" u="none" strike="noStrike" kern="1200" baseline="0" dirty="0" err="1" smtClean="0">
                <a:solidFill>
                  <a:schemeClr val="tx1"/>
                </a:solidFill>
                <a:latin typeface="+mn-lt"/>
                <a:ea typeface="+mn-ea"/>
                <a:cs typeface="+mn-cs"/>
              </a:rPr>
              <a:t>thread</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Shared memory : per block (all threads in block can access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Global memory : shared with all blocks + accessible by host not cached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Constant memory : shared with all block + accessible by host cached (There is a total of 64 KB constant memory on a device.) Read only by threads. Host can write 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Texture memory : shared with all block + accessible by host cached. Read only by threads. Host can write it.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23</a:t>
            </a:fld>
            <a:endParaRPr lang="en-US"/>
          </a:p>
        </p:txBody>
      </p:sp>
    </p:spTree>
    <p:extLst>
      <p:ext uri="{BB962C8B-B14F-4D97-AF65-F5344CB8AC3E}">
        <p14:creationId xmlns:p14="http://schemas.microsoft.com/office/powerpoint/2010/main" val="2556277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Register per </a:t>
            </a:r>
            <a:r>
              <a:rPr lang="de-DE" sz="1200" b="0" i="0" u="none" strike="noStrike" kern="1200" baseline="0" dirty="0" err="1" smtClean="0">
                <a:solidFill>
                  <a:schemeClr val="tx1"/>
                </a:solidFill>
                <a:latin typeface="+mn-lt"/>
                <a:ea typeface="+mn-ea"/>
                <a:cs typeface="+mn-cs"/>
              </a:rPr>
              <a:t>thread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faster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t>
            </a:r>
            <a:r>
              <a:rPr lang="de-DE" sz="1200" b="0" i="0" u="none" strike="noStrike" kern="1200" baseline="0" dirty="0" err="1" smtClean="0">
                <a:solidFill>
                  <a:schemeClr val="tx1"/>
                </a:solidFill>
                <a:latin typeface="+mn-lt"/>
                <a:ea typeface="+mn-ea"/>
                <a:cs typeface="+mn-cs"/>
              </a:rPr>
              <a:t>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 : per </a:t>
            </a:r>
            <a:r>
              <a:rPr lang="de-DE" sz="1200" b="0" i="0" u="none" strike="noStrike" kern="1200" baseline="0" dirty="0" err="1" smtClean="0">
                <a:solidFill>
                  <a:schemeClr val="tx1"/>
                </a:solidFill>
                <a:latin typeface="+mn-lt"/>
                <a:ea typeface="+mn-ea"/>
                <a:cs typeface="+mn-cs"/>
              </a:rPr>
              <a:t>thread</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Shared memory : per block (all threads in block can access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Global memory : shared with all blocks + accessible by host not cached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Constant memory : shared with all block + accessible by host cached (There is a total of 64 KB constant memory on a device.) Read only by threads. Host can write 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Texture memory : shared with all block + accessible by host cached. Read only by threads. Host can write it.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24</a:t>
            </a:fld>
            <a:endParaRPr lang="en-US"/>
          </a:p>
        </p:txBody>
      </p:sp>
    </p:spTree>
    <p:extLst>
      <p:ext uri="{BB962C8B-B14F-4D97-AF65-F5344CB8AC3E}">
        <p14:creationId xmlns:p14="http://schemas.microsoft.com/office/powerpoint/2010/main" val="255627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Register per </a:t>
            </a:r>
            <a:r>
              <a:rPr lang="de-DE" sz="1200" b="0" i="0" u="none" strike="noStrike" kern="1200" baseline="0" dirty="0" err="1" smtClean="0">
                <a:solidFill>
                  <a:schemeClr val="tx1"/>
                </a:solidFill>
                <a:latin typeface="+mn-lt"/>
                <a:ea typeface="+mn-ea"/>
                <a:cs typeface="+mn-cs"/>
              </a:rPr>
              <a:t>thread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faster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t>
            </a:r>
            <a:r>
              <a:rPr lang="de-DE" sz="1200" b="0" i="0" u="none" strike="noStrike" kern="1200" baseline="0" dirty="0" err="1" smtClean="0">
                <a:solidFill>
                  <a:schemeClr val="tx1"/>
                </a:solidFill>
                <a:latin typeface="+mn-lt"/>
                <a:ea typeface="+mn-ea"/>
                <a:cs typeface="+mn-cs"/>
              </a:rPr>
              <a:t>ocal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memory</a:t>
            </a:r>
            <a:r>
              <a:rPr lang="de-DE" sz="1200" b="0" i="0" u="none" strike="noStrike" kern="1200" baseline="0" dirty="0" smtClean="0">
                <a:solidFill>
                  <a:schemeClr val="tx1"/>
                </a:solidFill>
                <a:latin typeface="+mn-lt"/>
                <a:ea typeface="+mn-ea"/>
                <a:cs typeface="+mn-cs"/>
              </a:rPr>
              <a:t> : per </a:t>
            </a:r>
            <a:r>
              <a:rPr lang="de-DE" sz="1200" b="0" i="0" u="none" strike="noStrike" kern="1200" baseline="0" dirty="0" err="1" smtClean="0">
                <a:solidFill>
                  <a:schemeClr val="tx1"/>
                </a:solidFill>
                <a:latin typeface="+mn-lt"/>
                <a:ea typeface="+mn-ea"/>
                <a:cs typeface="+mn-cs"/>
              </a:rPr>
              <a:t>thread</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Shared memory : per block (all threads in block can access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Global memory : shared with all blocks + accessible by host not cached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Constant memory : shared with all block + accessible by host cached (There is a total of 64 KB constant memory on a device.) Read only by threads. Host can write 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Texture memory : shared with all block + accessible by host cached. Read only by threads. Host can write it.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25</a:t>
            </a:fld>
            <a:endParaRPr lang="en-US"/>
          </a:p>
        </p:txBody>
      </p:sp>
    </p:spTree>
    <p:extLst>
      <p:ext uri="{BB962C8B-B14F-4D97-AF65-F5344CB8AC3E}">
        <p14:creationId xmlns:p14="http://schemas.microsoft.com/office/powerpoint/2010/main" val="2556277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Applications =&gt;</a:t>
            </a:r>
            <a:r>
              <a:rPr lang="en-US" baseline="0" dirty="0" smtClean="0"/>
              <a:t> NWCHEM, GROMACS, HMMER, </a:t>
            </a:r>
            <a:endParaRPr lang="en-US" dirty="0" smtClean="0"/>
          </a:p>
          <a:p>
            <a:r>
              <a:rPr lang="en-US" dirty="0" smtClean="0"/>
              <a:t>E.g. </a:t>
            </a:r>
            <a:r>
              <a:rPr lang="en-US" dirty="0" smtClean="0">
                <a:sym typeface="Wingdings"/>
              </a:rPr>
              <a:t> Numerical</a:t>
            </a:r>
            <a:r>
              <a:rPr lang="en-US" baseline="0" dirty="0" smtClean="0">
                <a:sym typeface="Wingdings"/>
              </a:rPr>
              <a:t> libraries (MAGAM, CULA, CUFFT, CUBLAS )</a:t>
            </a:r>
          </a:p>
          <a:p>
            <a:r>
              <a:rPr lang="en-US" baseline="0" dirty="0" smtClean="0">
                <a:sym typeface="Wingdings"/>
              </a:rPr>
              <a:t>GPU directives =&gt; OpenACC, HMPP and </a:t>
            </a:r>
            <a:r>
              <a:rPr lang="en-US" baseline="0" dirty="0" err="1" smtClean="0">
                <a:sym typeface="Wingdings"/>
              </a:rPr>
              <a:t>OpeMP</a:t>
            </a:r>
            <a:r>
              <a:rPr lang="en-US" baseline="0" dirty="0" smtClean="0">
                <a:sym typeface="Wingdings"/>
              </a:rPr>
              <a:t> 4.0</a:t>
            </a:r>
          </a:p>
          <a:p>
            <a:r>
              <a:rPr lang="en-US" baseline="0" dirty="0" smtClean="0">
                <a:sym typeface="Wingdings"/>
              </a:rPr>
              <a:t>Native code =&gt; Using CUDA and OpenCL</a:t>
            </a:r>
          </a:p>
          <a:p>
            <a:endParaRPr lang="en-US" baseline="0" dirty="0" smtClean="0">
              <a:sym typeface="Wingdings"/>
            </a:endParaRPr>
          </a:p>
          <a:p>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1DAB5F65-7C2B-0B4A-99F1-08BEABB945E3}" type="slidenum">
              <a:rPr lang="en-US" smtClean="0"/>
              <a:t>26</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Existing applications do not cover all science areas </a:t>
            </a:r>
            <a:endParaRPr lang="en-US" dirty="0" smtClean="0"/>
          </a:p>
          <a:p>
            <a:r>
              <a:rPr lang="en-US" sz="1200" kern="1200" dirty="0" smtClean="0">
                <a:solidFill>
                  <a:schemeClr val="tx1"/>
                </a:solidFill>
                <a:effectLst/>
                <a:latin typeface="+mn-lt"/>
                <a:ea typeface="+mn-ea"/>
                <a:cs typeface="+mn-cs"/>
              </a:rPr>
              <a:t>• Often include limited number of algorithms/models </a:t>
            </a:r>
            <a:endParaRPr lang="en-US" dirty="0" smtClean="0"/>
          </a:p>
          <a:p>
            <a:r>
              <a:rPr lang="en-US" sz="1200" kern="1200" dirty="0" smtClean="0">
                <a:solidFill>
                  <a:schemeClr val="tx1"/>
                </a:solidFill>
                <a:effectLst/>
                <a:latin typeface="+mn-lt"/>
                <a:ea typeface="+mn-ea"/>
                <a:cs typeface="+mn-cs"/>
              </a:rPr>
              <a:t>• For many applications the GPU version is still immature </a:t>
            </a:r>
            <a:endParaRPr lang="en-US" dirty="0" smtClean="0"/>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27</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Divergence </a:t>
            </a:r>
          </a:p>
          <a:p>
            <a:r>
              <a:rPr lang="en-US" dirty="0" smtClean="0"/>
              <a:t>– Threads in a warp take different execution paths </a:t>
            </a:r>
          </a:p>
          <a:p>
            <a:endParaRPr lang="en-US" dirty="0" smtClean="0"/>
          </a:p>
          <a:p>
            <a:r>
              <a:rPr lang="en-US" dirty="0" smtClean="0"/>
              <a:t>Reason:</a:t>
            </a:r>
            <a:r>
              <a:rPr lang="en-US" baseline="0" dirty="0" smtClean="0"/>
              <a:t> </a:t>
            </a:r>
            <a:r>
              <a:rPr lang="en-US" sz="1200" kern="1200" dirty="0" smtClean="0">
                <a:solidFill>
                  <a:schemeClr val="tx1"/>
                </a:solidFill>
                <a:effectLst/>
                <a:latin typeface="+mn-lt"/>
                <a:ea typeface="+mn-ea"/>
                <a:cs typeface="+mn-cs"/>
              </a:rPr>
              <a:t>Control Flows in Code </a:t>
            </a:r>
            <a:endParaRPr lang="en-US" dirty="0" smtClean="0"/>
          </a:p>
          <a:p>
            <a:r>
              <a:rPr lang="en-US" sz="1200" kern="1200" dirty="0" smtClean="0">
                <a:solidFill>
                  <a:schemeClr val="tx1"/>
                </a:solidFill>
                <a:effectLst/>
                <a:latin typeface="+mn-lt"/>
                <a:ea typeface="+mn-ea"/>
                <a:cs typeface="+mn-cs"/>
              </a:rPr>
              <a:t>– E.g., </a:t>
            </a:r>
            <a:r>
              <a:rPr lang="en-US" sz="1200" b="1" i="1" kern="1200" dirty="0" smtClean="0">
                <a:solidFill>
                  <a:schemeClr val="tx1"/>
                </a:solidFill>
                <a:effectLst/>
                <a:latin typeface="+mn-lt"/>
                <a:ea typeface="+mn-ea"/>
                <a:cs typeface="+mn-cs"/>
              </a:rPr>
              <a:t>if, do, for, while, switch </a:t>
            </a:r>
            <a:endParaRPr lang="en-US" dirty="0" smtClean="0"/>
          </a:p>
          <a:p>
            <a:r>
              <a:rPr lang="en-US" sz="1200" kern="1200" dirty="0" smtClean="0">
                <a:solidFill>
                  <a:schemeClr val="tx1"/>
                </a:solidFill>
                <a:effectLst/>
                <a:latin typeface="+mn-lt"/>
                <a:ea typeface="+mn-ea"/>
                <a:cs typeface="+mn-cs"/>
              </a:rPr>
              <a:t>• Input Data Dependence </a:t>
            </a:r>
            <a:endParaRPr lang="en-US" dirty="0" smtClean="0"/>
          </a:p>
          <a:p>
            <a:r>
              <a:rPr lang="en-US" sz="1200" kern="1200" dirty="0" smtClean="0">
                <a:solidFill>
                  <a:schemeClr val="tx1"/>
                </a:solidFill>
                <a:effectLst/>
                <a:latin typeface="+mn-lt"/>
                <a:ea typeface="+mn-ea"/>
                <a:cs typeface="+mn-cs"/>
              </a:rPr>
              <a:t>– Input data-set </a:t>
            </a:r>
            <a:r>
              <a:rPr lang="en-US" sz="1200" b="1" kern="1200" dirty="0" smtClean="0">
                <a:solidFill>
                  <a:schemeClr val="tx1"/>
                </a:solidFill>
                <a:effectLst/>
                <a:latin typeface="+mn-lt"/>
                <a:ea typeface="+mn-ea"/>
                <a:cs typeface="+mn-cs"/>
              </a:rPr>
              <a:t>--&gt; </a:t>
            </a:r>
            <a:r>
              <a:rPr lang="en-US" sz="1200" kern="1200" dirty="0" smtClean="0">
                <a:solidFill>
                  <a:schemeClr val="tx1"/>
                </a:solidFill>
                <a:effectLst/>
                <a:latin typeface="+mn-lt"/>
                <a:ea typeface="+mn-ea"/>
                <a:cs typeface="+mn-cs"/>
              </a:rPr>
              <a:t>execution path </a:t>
            </a:r>
            <a:endParaRPr lang="en-US" dirty="0" smtClean="0"/>
          </a:p>
          <a:p>
            <a:r>
              <a:rPr lang="en-US" sz="1200" kern="1200" dirty="0" smtClean="0">
                <a:solidFill>
                  <a:schemeClr val="tx1"/>
                </a:solidFill>
                <a:effectLst/>
                <a:latin typeface="+mn-lt"/>
                <a:ea typeface="+mn-ea"/>
                <a:cs typeface="+mn-cs"/>
              </a:rPr>
              <a:t>– Thread-data mapping </a:t>
            </a:r>
            <a:r>
              <a:rPr lang="en-US" sz="1200" b="1" kern="1200" dirty="0" smtClean="0">
                <a:solidFill>
                  <a:schemeClr val="tx1"/>
                </a:solidFill>
                <a:effectLst/>
                <a:latin typeface="+mn-lt"/>
                <a:ea typeface="+mn-ea"/>
                <a:cs typeface="+mn-cs"/>
              </a:rPr>
              <a:t>--&gt; </a:t>
            </a:r>
            <a:r>
              <a:rPr lang="en-US" sz="1200" kern="1200" dirty="0" smtClean="0">
                <a:solidFill>
                  <a:schemeClr val="tx1"/>
                </a:solidFill>
                <a:effectLst/>
                <a:latin typeface="+mn-lt"/>
                <a:ea typeface="+mn-ea"/>
                <a:cs typeface="+mn-cs"/>
              </a:rPr>
              <a:t>amount of thread divergence </a:t>
            </a:r>
            <a:endParaRPr lang="en-US" dirty="0" smtClean="0"/>
          </a:p>
          <a:p>
            <a:endParaRPr lang="en-US" dirty="0" smtClean="0"/>
          </a:p>
          <a:p>
            <a:r>
              <a:rPr lang="en-US" sz="1200" kern="1200" dirty="0" smtClean="0">
                <a:solidFill>
                  <a:schemeClr val="tx1"/>
                </a:solidFill>
                <a:effectLst/>
                <a:latin typeface="+mn-lt"/>
                <a:ea typeface="+mn-ea"/>
                <a:cs typeface="+mn-cs"/>
              </a:rPr>
              <a:t>Effect: It </a:t>
            </a:r>
            <a:r>
              <a:rPr lang="en-US" sz="1200" kern="1200" dirty="0" err="1" smtClean="0">
                <a:solidFill>
                  <a:schemeClr val="tx1"/>
                </a:solidFill>
                <a:effectLst/>
                <a:latin typeface="+mn-lt"/>
                <a:ea typeface="+mn-ea"/>
                <a:cs typeface="+mn-cs"/>
              </a:rPr>
              <a:t>Degradis</a:t>
            </a:r>
            <a:r>
              <a:rPr lang="en-US" sz="1200" kern="1200" dirty="0" smtClean="0">
                <a:solidFill>
                  <a:schemeClr val="tx1"/>
                </a:solidFill>
                <a:effectLst/>
                <a:latin typeface="+mn-lt"/>
                <a:ea typeface="+mn-ea"/>
                <a:cs typeface="+mn-cs"/>
              </a:rPr>
              <a:t> GPU Throughput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28</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29</a:t>
            </a:fld>
            <a:endParaRPr lang="en-US"/>
          </a:p>
        </p:txBody>
      </p:sp>
    </p:spTree>
    <p:extLst>
      <p:ext uri="{BB962C8B-B14F-4D97-AF65-F5344CB8AC3E}">
        <p14:creationId xmlns:p14="http://schemas.microsoft.com/office/powerpoint/2010/main" val="255627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talk</a:t>
            </a:r>
            <a:r>
              <a:rPr lang="en-US" baseline="0" dirty="0" smtClean="0"/>
              <a:t> about why did we need GPU at all ? Then we will talk about how GPU can be useful for scientific computing. </a:t>
            </a:r>
          </a:p>
        </p:txBody>
      </p:sp>
      <p:sp>
        <p:nvSpPr>
          <p:cNvPr id="4" name="Slide Number Placeholder 3"/>
          <p:cNvSpPr>
            <a:spLocks noGrp="1"/>
          </p:cNvSpPr>
          <p:nvPr>
            <p:ph type="sldNum" sz="quarter" idx="10"/>
          </p:nvPr>
        </p:nvSpPr>
        <p:spPr/>
        <p:txBody>
          <a:bodyPr/>
          <a:lstStyle/>
          <a:p>
            <a:fld id="{1DAB5F65-7C2B-0B4A-99F1-08BEABB945E3}" type="slidenum">
              <a:rPr lang="en-US" smtClean="0"/>
              <a:t>3</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30</a:t>
            </a:fld>
            <a:endParaRPr lang="en-US"/>
          </a:p>
        </p:txBody>
      </p:sp>
    </p:spTree>
    <p:extLst>
      <p:ext uri="{BB962C8B-B14F-4D97-AF65-F5344CB8AC3E}">
        <p14:creationId xmlns:p14="http://schemas.microsoft.com/office/powerpoint/2010/main" val="2556277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Built-in variables for device code: </a:t>
            </a:r>
          </a:p>
          <a:p>
            <a:r>
              <a:rPr lang="en-US" sz="1200" kern="1200" dirty="0" smtClean="0">
                <a:solidFill>
                  <a:schemeClr val="tx1"/>
                </a:solidFill>
                <a:effectLst/>
                <a:latin typeface="+mn-lt"/>
                <a:ea typeface="+mn-ea"/>
                <a:cs typeface="+mn-cs"/>
              </a:rPr>
              <a:t>– threadIdx, </a:t>
            </a:r>
            <a:r>
              <a:rPr lang="en-US" sz="1200" kern="1200" dirty="0" err="1" smtClean="0">
                <a:solidFill>
                  <a:schemeClr val="tx1"/>
                </a:solidFill>
                <a:effectLst/>
                <a:latin typeface="+mn-lt"/>
                <a:ea typeface="+mn-ea"/>
                <a:cs typeface="+mn-cs"/>
              </a:rPr>
              <a:t>blockIdx</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blockDim,gridDim</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31</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to have </a:t>
            </a:r>
            <a:r>
              <a:rPr lang="en-US" baseline="0" dirty="0" err="1" smtClean="0"/>
              <a:t>Nvidia</a:t>
            </a:r>
            <a:r>
              <a:rPr lang="en-US" baseline="0" dirty="0" smtClean="0"/>
              <a:t> GPU, Driver and CUDA SDK (Latest is 5.0)</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32</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33</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CUDA libraries</a:t>
            </a:r>
          </a:p>
          <a:p>
            <a:endParaRPr lang="en-US" dirty="0" smtClean="0"/>
          </a:p>
          <a:p>
            <a:r>
              <a:rPr lang="en-US" dirty="0" smtClean="0"/>
              <a:t>CUDA</a:t>
            </a:r>
            <a:r>
              <a:rPr lang="en-US" baseline="0" dirty="0" smtClean="0"/>
              <a:t> Runtime: NVCC and PTX</a:t>
            </a:r>
          </a:p>
          <a:p>
            <a:endParaRPr lang="en-US" baseline="0" dirty="0" smtClean="0"/>
          </a:p>
          <a:p>
            <a:r>
              <a:rPr lang="en-US" baseline="0" dirty="0" smtClean="0"/>
              <a:t>CUDA Driver</a:t>
            </a:r>
          </a:p>
          <a:p>
            <a:endParaRPr lang="en-US" baseline="0" dirty="0" smtClean="0"/>
          </a:p>
          <a:p>
            <a:r>
              <a:rPr lang="en-US" baseline="0" dirty="0" smtClean="0"/>
              <a:t>GPU</a:t>
            </a:r>
          </a:p>
        </p:txBody>
      </p:sp>
      <p:sp>
        <p:nvSpPr>
          <p:cNvPr id="4" name="Slide Number Placeholder 3"/>
          <p:cNvSpPr>
            <a:spLocks noGrp="1"/>
          </p:cNvSpPr>
          <p:nvPr>
            <p:ph type="sldNum" sz="quarter" idx="10"/>
          </p:nvPr>
        </p:nvSpPr>
        <p:spPr/>
        <p:txBody>
          <a:bodyPr/>
          <a:lstStyle/>
          <a:p>
            <a:fld id="{1DAB5F65-7C2B-0B4A-99F1-08BEABB945E3}" type="slidenum">
              <a:rPr lang="en-US" smtClean="0"/>
              <a:t>34</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You need to have</a:t>
            </a:r>
            <a:r>
              <a:rPr lang="en-US" sz="1200" b="0" kern="1200" baseline="0" dirty="0" smtClean="0">
                <a:solidFill>
                  <a:schemeClr val="tx1"/>
                </a:solidFill>
                <a:effectLst/>
                <a:latin typeface="+mn-lt"/>
                <a:ea typeface="+mn-ea"/>
                <a:cs typeface="+mn-cs"/>
              </a:rPr>
              <a:t> basic knowledge of C/C++ to learn CUDA.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These</a:t>
            </a:r>
            <a:r>
              <a:rPr lang="en-US" sz="1200" b="0" kern="1200" baseline="0" dirty="0" smtClean="0">
                <a:solidFill>
                  <a:schemeClr val="tx1"/>
                </a:solidFill>
                <a:effectLst/>
                <a:latin typeface="+mn-lt"/>
                <a:ea typeface="+mn-ea"/>
                <a:cs typeface="+mn-cs"/>
              </a:rPr>
              <a:t> are some basic C introduction, Not a complete list by any means. </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__device__ float array[128]; __global__ void kern(float *data) { __shared__ float buffer[32]; ... buffer[</a:t>
            </a:r>
            <a:r>
              <a:rPr lang="en-US" sz="1200" b="1" kern="1200" dirty="0" err="1" smtClean="0">
                <a:solidFill>
                  <a:schemeClr val="tx1"/>
                </a:solidFill>
                <a:effectLst/>
                <a:latin typeface="+mn-lt"/>
                <a:ea typeface="+mn-ea"/>
                <a:cs typeface="+mn-cs"/>
              </a:rPr>
              <a:t>threadIdx.x</a:t>
            </a:r>
            <a:r>
              <a:rPr lang="en-US" sz="1200" b="1" kern="1200" dirty="0" smtClean="0">
                <a:solidFill>
                  <a:schemeClr val="tx1"/>
                </a:solidFill>
                <a:effectLst/>
                <a:latin typeface="+mn-lt"/>
                <a:ea typeface="+mn-ea"/>
                <a:cs typeface="+mn-cs"/>
              </a:rPr>
              <a:t>] = data[i]; ... __</a:t>
            </a:r>
            <a:r>
              <a:rPr lang="en-US" sz="1200" b="1" kern="1200" dirty="0" err="1" smtClean="0">
                <a:solidFill>
                  <a:schemeClr val="tx1"/>
                </a:solidFill>
                <a:effectLst/>
                <a:latin typeface="+mn-lt"/>
                <a:ea typeface="+mn-ea"/>
                <a:cs typeface="+mn-cs"/>
              </a:rPr>
              <a:t>syncthreads</a:t>
            </a:r>
            <a:r>
              <a:rPr lang="en-US" sz="1200" b="1" kern="1200" dirty="0" smtClean="0">
                <a:solidFill>
                  <a:schemeClr val="tx1"/>
                </a:solidFill>
                <a:effectLst/>
                <a:latin typeface="+mn-lt"/>
                <a:ea typeface="+mn-ea"/>
                <a:cs typeface="+mn-cs"/>
              </a:rPr>
              <a:t>; ... } </a:t>
            </a:r>
            <a:endParaRPr lang="en-US" dirty="0" smtClean="0"/>
          </a:p>
          <a:p>
            <a:r>
              <a:rPr lang="en-US" sz="1200" b="1" kern="1200" dirty="0" smtClean="0">
                <a:solidFill>
                  <a:schemeClr val="tx1"/>
                </a:solidFill>
                <a:effectLst/>
                <a:latin typeface="+mn-lt"/>
                <a:ea typeface="+mn-ea"/>
                <a:cs typeface="+mn-cs"/>
              </a:rPr>
              <a:t>float *</a:t>
            </a:r>
            <a:r>
              <a:rPr lang="en-US" sz="1200" b="1" kern="1200" dirty="0" err="1" smtClean="0">
                <a:solidFill>
                  <a:schemeClr val="tx1"/>
                </a:solidFill>
                <a:effectLst/>
                <a:latin typeface="+mn-lt"/>
                <a:ea typeface="+mn-ea"/>
                <a:cs typeface="+mn-cs"/>
              </a:rPr>
              <a:t>d_data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cudaMalloc</a:t>
            </a:r>
            <a:r>
              <a:rPr lang="en-US" sz="1200" b="1" kern="1200" dirty="0" smtClean="0">
                <a:solidFill>
                  <a:schemeClr val="tx1"/>
                </a:solidFill>
                <a:effectLst/>
                <a:latin typeface="+mn-lt"/>
                <a:ea typeface="+mn-ea"/>
                <a:cs typeface="+mn-cs"/>
              </a:rPr>
              <a:t>((void**)&amp;</a:t>
            </a:r>
            <a:r>
              <a:rPr lang="en-US" sz="1200" b="1" kern="1200" dirty="0" err="1" smtClean="0">
                <a:solidFill>
                  <a:schemeClr val="tx1"/>
                </a:solidFill>
                <a:effectLst/>
                <a:latin typeface="+mn-lt"/>
                <a:ea typeface="+mn-ea"/>
                <a:cs typeface="+mn-cs"/>
              </a:rPr>
              <a:t>d_data</a:t>
            </a:r>
            <a:r>
              <a:rPr lang="en-US" sz="1200" b="1" kern="1200" dirty="0" smtClean="0">
                <a:solidFill>
                  <a:schemeClr val="tx1"/>
                </a:solidFill>
                <a:effectLst/>
                <a:latin typeface="+mn-lt"/>
                <a:ea typeface="+mn-ea"/>
                <a:cs typeface="+mn-cs"/>
              </a:rPr>
              <a:t>, bytes); kern&lt;&lt;&lt;1024, 128&gt;&gt;&gt;(</a:t>
            </a:r>
            <a:r>
              <a:rPr lang="en-US" sz="1200" b="1" kern="1200" dirty="0" err="1" smtClean="0">
                <a:solidFill>
                  <a:schemeClr val="tx1"/>
                </a:solidFill>
                <a:effectLst/>
                <a:latin typeface="+mn-lt"/>
                <a:ea typeface="+mn-ea"/>
                <a:cs typeface="+mn-cs"/>
              </a:rPr>
              <a:t>d_data</a:t>
            </a:r>
            <a:r>
              <a:rPr lang="en-US" sz="1200" b="1" kern="1200" dirty="0" smtClean="0">
                <a:solidFill>
                  <a:schemeClr val="tx1"/>
                </a:solidFill>
                <a:effectLst/>
                <a:latin typeface="+mn-lt"/>
                <a:ea typeface="+mn-ea"/>
                <a:cs typeface="+mn-cs"/>
              </a:rPr>
              <a:t>); </a:t>
            </a:r>
            <a:endParaRPr lang="en-US" dirty="0" smtClean="0"/>
          </a:p>
          <a:p>
            <a:endParaRPr lang="en-US" dirty="0" smtClean="0"/>
          </a:p>
          <a:p>
            <a:r>
              <a:rPr lang="en-US" sz="1200" dirty="0" smtClean="0">
                <a:latin typeface="Arial"/>
                <a:cs typeface="Arial"/>
              </a:rPr>
              <a:t>__</a:t>
            </a:r>
            <a:r>
              <a:rPr lang="en-US" sz="1200" dirty="0" err="1" smtClean="0">
                <a:latin typeface="Arial"/>
                <a:cs typeface="Arial"/>
              </a:rPr>
              <a:t>syncthreads</a:t>
            </a:r>
            <a:r>
              <a:rPr lang="en-US" sz="1200" dirty="0" smtClean="0">
                <a:latin typeface="Arial"/>
                <a:cs typeface="Arial"/>
              </a:rPr>
              <a:t>,  =&gt; </a:t>
            </a:r>
            <a:r>
              <a:rPr lang="en-US" sz="1200" kern="1200" dirty="0" smtClean="0">
                <a:solidFill>
                  <a:schemeClr val="tx1"/>
                </a:solidFill>
                <a:effectLst/>
                <a:latin typeface="+mn-lt"/>
                <a:ea typeface="+mn-ea"/>
                <a:cs typeface="+mn-cs"/>
              </a:rPr>
              <a:t>Synchronizes in all thread of current block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Kernels designated by function qualifier: </a:t>
            </a:r>
            <a:endParaRPr lang="en-US" dirty="0" smtClean="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__device__ </a:t>
            </a:r>
            <a:endParaRPr lang="en-US" dirty="0" smtClean="0"/>
          </a:p>
          <a:p>
            <a:r>
              <a:rPr lang="en-US" sz="1200" b="1" kern="1200" dirty="0" smtClean="0">
                <a:solidFill>
                  <a:schemeClr val="tx1"/>
                </a:solidFill>
                <a:effectLst/>
                <a:latin typeface="+mn-lt"/>
                <a:ea typeface="+mn-ea"/>
                <a:cs typeface="+mn-cs"/>
              </a:rPr>
              <a:t>Function called from device and run on device Cannot be called from host code </a:t>
            </a:r>
          </a:p>
          <a:p>
            <a:r>
              <a:rPr lang="en-US" sz="1200" b="1" kern="1200" dirty="0" smtClean="0">
                <a:solidFill>
                  <a:schemeClr val="tx1"/>
                </a:solidFill>
                <a:effectLst/>
                <a:latin typeface="+mn-lt"/>
                <a:ea typeface="+mn-ea"/>
                <a:cs typeface="+mn-cs"/>
              </a:rPr>
              <a:t>__global__ </a:t>
            </a:r>
            <a:endParaRPr lang="en-US" dirty="0" smtClean="0"/>
          </a:p>
          <a:p>
            <a:r>
              <a:rPr lang="en-US" sz="1200" b="1" kern="1200" dirty="0" smtClean="0">
                <a:solidFill>
                  <a:schemeClr val="tx1"/>
                </a:solidFill>
                <a:effectLst/>
                <a:latin typeface="+mn-lt"/>
                <a:ea typeface="+mn-ea"/>
                <a:cs typeface="+mn-cs"/>
              </a:rPr>
              <a:t>Function called from host and executed on device Must return void </a:t>
            </a:r>
            <a:endParaRPr lang="en-US" dirty="0" smtClean="0"/>
          </a:p>
          <a:p>
            <a:r>
              <a:rPr lang="en-US" sz="1200" b="1" kern="1200" dirty="0" smtClean="0">
                <a:solidFill>
                  <a:schemeClr val="tx1"/>
                </a:solidFill>
                <a:effectLst/>
                <a:latin typeface="+mn-lt"/>
                <a:ea typeface="+mn-ea"/>
                <a:cs typeface="+mn-cs"/>
              </a:rPr>
              <a:t>Other CUDA function qualifiers </a:t>
            </a:r>
            <a:endParaRPr lang="en-US" dirty="0" smtClean="0"/>
          </a:p>
          <a:p>
            <a:r>
              <a:rPr lang="en-US" sz="1200" b="1" kern="1200" dirty="0" smtClean="0">
                <a:solidFill>
                  <a:schemeClr val="tx1"/>
                </a:solidFill>
                <a:effectLst/>
                <a:latin typeface="+mn-lt"/>
                <a:ea typeface="+mn-ea"/>
                <a:cs typeface="+mn-cs"/>
              </a:rPr>
              <a:t>__host__ </a:t>
            </a:r>
            <a:endParaRPr lang="en-US" dirty="0" smtClean="0"/>
          </a:p>
          <a:p>
            <a:r>
              <a:rPr lang="en-US" sz="1200" b="1" kern="1200" dirty="0" smtClean="0">
                <a:solidFill>
                  <a:schemeClr val="tx1"/>
                </a:solidFill>
                <a:effectLst/>
                <a:latin typeface="+mn-lt"/>
                <a:ea typeface="+mn-ea"/>
                <a:cs typeface="+mn-cs"/>
              </a:rPr>
              <a:t>Function called from host and executed on host (default) </a:t>
            </a:r>
            <a:endParaRPr lang="en-US" dirty="0" smtClean="0"/>
          </a:p>
          <a:p>
            <a:r>
              <a:rPr lang="en-US" sz="1200" b="1" kern="1200" dirty="0" smtClean="0">
                <a:solidFill>
                  <a:schemeClr val="tx1"/>
                </a:solidFill>
                <a:effectLst/>
                <a:latin typeface="+mn-lt"/>
                <a:ea typeface="+mn-ea"/>
                <a:cs typeface="+mn-cs"/>
              </a:rPr>
              <a:t>__host__ and __device__ qualifiers can be combined to generate both CPU and GPU code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35</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charset="0"/>
              <a:buChar cha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36</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charset="0"/>
              <a:buChar cha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37</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charset="0"/>
              <a:buNone/>
            </a:pPr>
            <a:endParaRPr lang="en-US" dirty="0" smtClean="0"/>
          </a:p>
          <a:p>
            <a:pPr marL="0" marR="0" indent="0" algn="l" defTabSz="457200" rtl="0" eaLnBrk="1" fontAlgn="auto" latinLnBrk="0" hangingPunct="1">
              <a:lnSpc>
                <a:spcPct val="100000"/>
              </a:lnSpc>
              <a:spcBef>
                <a:spcPts val="0"/>
              </a:spcBef>
              <a:spcAft>
                <a:spcPts val="0"/>
              </a:spcAft>
              <a:buClrTx/>
              <a:buSzTx/>
              <a:buFont typeface="Symbol" charset="0"/>
              <a:buNone/>
              <a:tabLst/>
              <a:defRPr/>
            </a:pPr>
            <a:r>
              <a:rPr lang="en-US" sz="1200" kern="1200" dirty="0" smtClean="0">
                <a:solidFill>
                  <a:schemeClr val="tx1"/>
                </a:solidFill>
                <a:latin typeface="+mn-lt"/>
                <a:ea typeface="+mn-ea"/>
                <a:cs typeface="+mn-cs"/>
              </a:rPr>
              <a:t>I allocate three Device vectors (</a:t>
            </a:r>
            <a:r>
              <a:rPr lang="en-US" sz="1200" kern="1200" dirty="0" err="1" smtClean="0">
                <a:solidFill>
                  <a:schemeClr val="tx1"/>
                </a:solidFill>
                <a:latin typeface="+mn-lt"/>
                <a:ea typeface="+mn-ea"/>
                <a:cs typeface="+mn-cs"/>
              </a:rPr>
              <a:t>dev_a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dev_b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dev_c</a:t>
            </a:r>
            <a:r>
              <a:rPr lang="en-US" sz="1200" kern="1200" dirty="0" smtClean="0">
                <a:solidFill>
                  <a:schemeClr val="tx1"/>
                </a:solidFill>
                <a:latin typeface="+mn-lt"/>
                <a:ea typeface="+mn-ea"/>
                <a:cs typeface="+mn-cs"/>
              </a:rPr>
              <a:t>). Then I copy the Host vectors (a, b) in the Device vectors (</a:t>
            </a:r>
            <a:r>
              <a:rPr lang="en-US" sz="1200" kern="1200" dirty="0" err="1" smtClean="0">
                <a:solidFill>
                  <a:schemeClr val="tx1"/>
                </a:solidFill>
                <a:latin typeface="+mn-lt"/>
                <a:ea typeface="+mn-ea"/>
                <a:cs typeface="+mn-cs"/>
              </a:rPr>
              <a:t>dev_a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dev_b</a:t>
            </a:r>
            <a:r>
              <a:rPr lang="en-US" sz="1200" kern="1200" dirty="0" smtClean="0">
                <a:solidFill>
                  <a:schemeClr val="tx1"/>
                </a:solidFill>
                <a:latin typeface="+mn-lt"/>
                <a:ea typeface="+mn-ea"/>
                <a:cs typeface="+mn-cs"/>
              </a:rPr>
              <a:t>).</a:t>
            </a:r>
          </a:p>
          <a:p>
            <a:pPr marL="0" indent="0">
              <a:buFont typeface="Symbol" charset="0"/>
              <a:buNone/>
            </a:pPr>
            <a:endParaRPr lang="en-US" dirty="0" smtClean="0"/>
          </a:p>
          <a:p>
            <a:r>
              <a:rPr lang="en-US" dirty="0" smtClean="0"/>
              <a:t>CUDAMEMCOPY(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dst</a:t>
            </a:r>
            <a:r>
              <a:rPr lang="en-US" sz="1200" kern="1200" dirty="0" smtClean="0">
                <a:solidFill>
                  <a:schemeClr val="tx1"/>
                </a:solidFill>
                <a:latin typeface="+mn-lt"/>
                <a:ea typeface="+mn-ea"/>
                <a:cs typeface="+mn-cs"/>
              </a:rPr>
              <a:t> 	- Destination memory address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src</a:t>
            </a:r>
            <a:r>
              <a:rPr lang="en-US" sz="1200" kern="1200" dirty="0" smtClean="0">
                <a:solidFill>
                  <a:schemeClr val="tx1"/>
                </a:solidFill>
                <a:latin typeface="+mn-lt"/>
                <a:ea typeface="+mn-ea"/>
                <a:cs typeface="+mn-cs"/>
              </a:rPr>
              <a:t> 	- Source memory address	</a:t>
            </a:r>
          </a:p>
          <a:p>
            <a:r>
              <a:rPr lang="en-US" sz="1200" kern="1200" dirty="0" smtClean="0">
                <a:solidFill>
                  <a:schemeClr val="tx1"/>
                </a:solidFill>
                <a:latin typeface="+mn-lt"/>
                <a:ea typeface="+mn-ea"/>
                <a:cs typeface="+mn-cs"/>
              </a:rPr>
              <a:t>	count 	- Size in bytes to copy	</a:t>
            </a:r>
          </a:p>
          <a:p>
            <a:r>
              <a:rPr lang="en-US" sz="1200" kern="1200" dirty="0" smtClean="0">
                <a:solidFill>
                  <a:schemeClr val="tx1"/>
                </a:solidFill>
                <a:latin typeface="+mn-lt"/>
                <a:ea typeface="+mn-ea"/>
                <a:cs typeface="+mn-cs"/>
              </a:rPr>
              <a:t>	kind 	- Type of transfer	</a:t>
            </a:r>
          </a:p>
          <a:p>
            <a:pPr marL="0" indent="0">
              <a:buFont typeface="Symbol" charset="0"/>
              <a:buNone/>
            </a:pPr>
            <a:r>
              <a:rPr lang="en-US" dirty="0" smtClean="0"/>
              <a:t>)</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38</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charset="0"/>
              <a:buChar char=""/>
            </a:pPr>
            <a:r>
              <a:rPr lang="en-US" sz="1200" b="1" kern="1200" dirty="0" smtClean="0">
                <a:solidFill>
                  <a:schemeClr val="tx1"/>
                </a:solidFill>
                <a:effectLst/>
                <a:latin typeface="+mn-lt"/>
                <a:ea typeface="+mn-ea"/>
                <a:cs typeface="+mn-cs"/>
              </a:rPr>
              <a:t>execute grid of N/256 blocks of 256 threads each block</a:t>
            </a:r>
          </a:p>
          <a:p>
            <a:pPr marL="171450" indent="-171450">
              <a:buFont typeface="Symbol" charset="0"/>
              <a:buChar char=""/>
            </a:pPr>
            <a:endParaRPr lang="en-US" sz="1200" b="1" kern="1200" dirty="0" smtClean="0">
              <a:solidFill>
                <a:schemeClr val="tx1"/>
              </a:solidFill>
              <a:effectLst/>
              <a:latin typeface="+mn-lt"/>
              <a:ea typeface="+mn-ea"/>
              <a:cs typeface="+mn-cs"/>
            </a:endParaRPr>
          </a:p>
          <a:p>
            <a:pPr marL="171450" indent="-171450">
              <a:buFont typeface="Symbol" charset="0"/>
              <a:buChar char=""/>
            </a:pPr>
            <a:endParaRPr lang="en-US" sz="1200" b="1" kern="1200" dirty="0" smtClean="0">
              <a:solidFill>
                <a:schemeClr val="tx1"/>
              </a:solidFill>
              <a:effectLst/>
              <a:latin typeface="+mn-lt"/>
              <a:ea typeface="+mn-ea"/>
              <a:cs typeface="+mn-cs"/>
            </a:endParaRPr>
          </a:p>
          <a:p>
            <a:pPr marL="171450" indent="-171450">
              <a:buFont typeface="Symbol" charset="0"/>
              <a:buChar char=""/>
            </a:pPr>
            <a:r>
              <a:rPr lang="cs-CZ" sz="1200" b="1" kern="1200" dirty="0" err="1" smtClean="0">
                <a:solidFill>
                  <a:schemeClr val="tx1"/>
                </a:solidFill>
                <a:effectLst/>
                <a:latin typeface="+mn-lt"/>
                <a:ea typeface="+mn-ea"/>
                <a:cs typeface="+mn-cs"/>
              </a:rPr>
              <a:t>vecAdd</a:t>
            </a:r>
            <a:r>
              <a:rPr lang="cs-CZ" sz="1200" b="1" kern="1200" dirty="0" smtClean="0">
                <a:solidFill>
                  <a:schemeClr val="tx1"/>
                </a:solidFill>
                <a:effectLst/>
                <a:latin typeface="+mn-lt"/>
                <a:ea typeface="+mn-ea"/>
                <a:cs typeface="+mn-cs"/>
              </a:rPr>
              <a:t>&lt;&lt;&lt;N/256, 256&gt;&gt;&gt;(</a:t>
            </a:r>
            <a:r>
              <a:rPr lang="cs-CZ" sz="1200" b="1" kern="1200" dirty="0" err="1" smtClean="0">
                <a:solidFill>
                  <a:schemeClr val="tx1"/>
                </a:solidFill>
                <a:effectLst/>
                <a:latin typeface="+mn-lt"/>
                <a:ea typeface="+mn-ea"/>
                <a:cs typeface="+mn-cs"/>
              </a:rPr>
              <a:t>d_A</a:t>
            </a:r>
            <a:r>
              <a:rPr lang="cs-CZ" sz="1200" b="1" kern="1200" dirty="0" smtClean="0">
                <a:solidFill>
                  <a:schemeClr val="tx1"/>
                </a:solidFill>
                <a:effectLst/>
                <a:latin typeface="+mn-lt"/>
                <a:ea typeface="+mn-ea"/>
                <a:cs typeface="+mn-cs"/>
              </a:rPr>
              <a:t>, </a:t>
            </a:r>
            <a:r>
              <a:rPr lang="cs-CZ" sz="1200" b="1" kern="1200" dirty="0" err="1" smtClean="0">
                <a:solidFill>
                  <a:schemeClr val="tx1"/>
                </a:solidFill>
                <a:effectLst/>
                <a:latin typeface="+mn-lt"/>
                <a:ea typeface="+mn-ea"/>
                <a:cs typeface="+mn-cs"/>
              </a:rPr>
              <a:t>d_B</a:t>
            </a:r>
            <a:r>
              <a:rPr lang="cs-CZ" sz="1200" b="1" kern="1200" dirty="0" smtClean="0">
                <a:solidFill>
                  <a:schemeClr val="tx1"/>
                </a:solidFill>
                <a:effectLst/>
                <a:latin typeface="+mn-lt"/>
                <a:ea typeface="+mn-ea"/>
                <a:cs typeface="+mn-cs"/>
              </a:rPr>
              <a:t>, </a:t>
            </a:r>
            <a:r>
              <a:rPr lang="cs-CZ" sz="1200" b="1" kern="1200" dirty="0" err="1" smtClean="0">
                <a:solidFill>
                  <a:schemeClr val="tx1"/>
                </a:solidFill>
                <a:effectLst/>
                <a:latin typeface="+mn-lt"/>
                <a:ea typeface="+mn-ea"/>
                <a:cs typeface="+mn-cs"/>
              </a:rPr>
              <a:t>d_C</a:t>
            </a:r>
            <a:r>
              <a:rPr lang="cs-CZ"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39</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dirty="0" smtClean="0"/>
              <a:t>GeForce 256 as "the world's first 'GPU', or Graphics Processing Unit, a single-chip processor with integrated transform, lighting, triangle setup/clipping, and rendering engines that is capable of processing a minimum of 10 million polygons per second". </a:t>
            </a:r>
          </a:p>
          <a:p>
            <a:endParaRPr lang="en-US" dirty="0" smtClean="0"/>
          </a:p>
          <a:p>
            <a:r>
              <a:rPr lang="en-US" sz="1200" u="sng" kern="1200" dirty="0" smtClean="0">
                <a:solidFill>
                  <a:schemeClr val="tx1"/>
                </a:solidFill>
                <a:latin typeface="+mn-lt"/>
                <a:ea typeface="+mn-ea"/>
                <a:cs typeface="+mn-cs"/>
                <a:hlinkClick r:id="rId3"/>
              </a:rPr>
              <a:t>ATI Technologies coined the term visual processing unit or VPU with the release of the </a:t>
            </a:r>
            <a:r>
              <a:rPr lang="en-US" sz="1200" u="sng" kern="1200" dirty="0" smtClean="0">
                <a:solidFill>
                  <a:schemeClr val="tx1"/>
                </a:solidFill>
                <a:latin typeface="+mn-lt"/>
                <a:ea typeface="+mn-ea"/>
                <a:cs typeface="+mn-cs"/>
                <a:hlinkClick r:id="rId4"/>
              </a:rPr>
              <a:t>Radeon 9700 in 2002.</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latin typeface="+mn-lt"/>
                <a:ea typeface="+mn-ea"/>
                <a:cs typeface="+mn-cs"/>
              </a:rPr>
              <a:t>__global__” to say “this is a Device function callable from Host”.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question… Is there any parallel code in this sample ? No, the code is </a:t>
            </a:r>
            <a:r>
              <a:rPr lang="en-US" sz="1200" kern="1200" dirty="0" err="1" smtClean="0">
                <a:solidFill>
                  <a:schemeClr val="tx1"/>
                </a:solidFill>
                <a:latin typeface="+mn-lt"/>
                <a:ea typeface="+mn-ea"/>
                <a:cs typeface="+mn-cs"/>
              </a:rPr>
              <a:t>iteratif</a:t>
            </a:r>
            <a:r>
              <a:rPr lang="en-US" sz="1200" kern="1200" dirty="0" smtClean="0">
                <a:solidFill>
                  <a:schemeClr val="tx1"/>
                </a:solidFill>
                <a:latin typeface="+mn-lt"/>
                <a:ea typeface="+mn-ea"/>
                <a:cs typeface="+mn-cs"/>
              </a:rPr>
              <a:t>. But if there is a for, the </a:t>
            </a:r>
            <a:r>
              <a:rPr lang="en-US" sz="1200" kern="1200" dirty="0" err="1" smtClean="0">
                <a:solidFill>
                  <a:schemeClr val="tx1"/>
                </a:solidFill>
                <a:latin typeface="+mn-lt"/>
                <a:ea typeface="+mn-ea"/>
                <a:cs typeface="+mn-cs"/>
              </a:rPr>
              <a:t>traitment</a:t>
            </a:r>
            <a:r>
              <a:rPr lang="en-US" sz="1200" kern="1200" dirty="0" smtClean="0">
                <a:solidFill>
                  <a:schemeClr val="tx1"/>
                </a:solidFill>
                <a:latin typeface="+mn-lt"/>
                <a:ea typeface="+mn-ea"/>
                <a:cs typeface="+mn-cs"/>
              </a:rPr>
              <a:t> could be parallelized ?</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40</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blockIdx</a:t>
            </a:r>
            <a:r>
              <a:rPr lang="en-US" sz="1200" kern="1200" dirty="0" smtClean="0">
                <a:solidFill>
                  <a:schemeClr val="tx1"/>
                </a:solidFill>
                <a:latin typeface="+mn-lt"/>
                <a:ea typeface="+mn-ea"/>
                <a:cs typeface="+mn-cs"/>
              </a:rPr>
              <a:t> is one of the </a:t>
            </a:r>
            <a:r>
              <a:rPr lang="en-US" sz="1200" kern="1200" dirty="0" err="1" smtClean="0">
                <a:solidFill>
                  <a:schemeClr val="tx1"/>
                </a:solidFill>
                <a:latin typeface="+mn-lt"/>
                <a:ea typeface="+mn-ea"/>
                <a:cs typeface="+mn-cs"/>
              </a:rPr>
              <a:t>Cuda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bult</a:t>
            </a:r>
            <a:r>
              <a:rPr lang="en-US" sz="1200" kern="1200" dirty="0" smtClean="0">
                <a:solidFill>
                  <a:schemeClr val="tx1"/>
                </a:solidFill>
                <a:latin typeface="+mn-lt"/>
                <a:ea typeface="+mn-ea"/>
                <a:cs typeface="+mn-cs"/>
              </a:rPr>
              <a:t>-in. It gives you the possibility to know the current block number.</a:t>
            </a:r>
          </a:p>
          <a:p>
            <a:r>
              <a:rPr lang="en-US" sz="1200" kern="1200" dirty="0" smtClean="0">
                <a:solidFill>
                  <a:schemeClr val="tx1"/>
                </a:solidFill>
                <a:latin typeface="+mn-lt"/>
                <a:ea typeface="+mn-ea"/>
                <a:cs typeface="+mn-cs"/>
              </a:rPr>
              <a:t>Why is it </a:t>
            </a:r>
            <a:r>
              <a:rPr lang="en-US" sz="1200" kern="1200" dirty="0" err="1" smtClean="0">
                <a:solidFill>
                  <a:schemeClr val="tx1"/>
                </a:solidFill>
                <a:latin typeface="+mn-lt"/>
                <a:ea typeface="+mn-ea"/>
                <a:cs typeface="+mn-cs"/>
              </a:rPr>
              <a:t>blockIdx.x</a:t>
            </a:r>
            <a:r>
              <a:rPr lang="en-US" sz="1200" kern="1200" dirty="0" smtClean="0">
                <a:solidFill>
                  <a:schemeClr val="tx1"/>
                </a:solidFill>
                <a:latin typeface="+mn-lt"/>
                <a:ea typeface="+mn-ea"/>
                <a:cs typeface="+mn-cs"/>
              </a:rPr>
              <a:t> and not only </a:t>
            </a:r>
            <a:r>
              <a:rPr lang="en-US" sz="1200" kern="1200" dirty="0" err="1" smtClean="0">
                <a:solidFill>
                  <a:schemeClr val="tx1"/>
                </a:solidFill>
                <a:latin typeface="+mn-lt"/>
                <a:ea typeface="+mn-ea"/>
                <a:cs typeface="+mn-cs"/>
              </a:rPr>
              <a:t>blockIdx</a:t>
            </a:r>
            <a:r>
              <a:rPr lang="en-US" sz="1200" kern="1200" dirty="0" smtClean="0">
                <a:solidFill>
                  <a:schemeClr val="tx1"/>
                </a:solidFill>
                <a:latin typeface="+mn-lt"/>
                <a:ea typeface="+mn-ea"/>
                <a:cs typeface="+mn-cs"/>
              </a:rPr>
              <a:t> ? Because you can have a block collection (so two dimension).</a:t>
            </a:r>
          </a:p>
          <a:p>
            <a:r>
              <a:rPr lang="en-US" sz="1200" kern="1200" dirty="0" smtClean="0">
                <a:solidFill>
                  <a:schemeClr val="tx1"/>
                </a:solidFill>
                <a:latin typeface="+mn-lt"/>
                <a:ea typeface="+mn-ea"/>
                <a:cs typeface="+mn-cs"/>
              </a:rPr>
              <a:t>Now your addition is executed on N blocks and every block does one addition.</a:t>
            </a:r>
          </a:p>
          <a:p>
            <a:r>
              <a:rPr lang="en-US" sz="1200" kern="1200" dirty="0" smtClean="0">
                <a:solidFill>
                  <a:schemeClr val="tx1"/>
                </a:solidFill>
                <a:latin typeface="+mn-lt"/>
                <a:ea typeface="+mn-ea"/>
                <a:cs typeface="+mn-cs"/>
              </a:rPr>
              <a:t>We could represent this like that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dirty="0" smtClean="0">
                <a:latin typeface="Courier New"/>
                <a:cs typeface="Courier New"/>
              </a:rPr>
              <a:t>c[</a:t>
            </a:r>
            <a:r>
              <a:rPr lang="en-US" sz="1200" dirty="0" err="1" smtClean="0">
                <a:latin typeface="Courier New"/>
                <a:cs typeface="Courier New"/>
              </a:rPr>
              <a:t>blockIdx.x</a:t>
            </a:r>
            <a:r>
              <a:rPr lang="en-US" sz="1200" dirty="0" smtClean="0">
                <a:latin typeface="Courier New"/>
                <a:cs typeface="Courier New"/>
              </a:rPr>
              <a:t>] = a[</a:t>
            </a:r>
            <a:r>
              <a:rPr lang="en-US" sz="1200" dirty="0" err="1" smtClean="0">
                <a:latin typeface="Courier New"/>
                <a:cs typeface="Courier New"/>
              </a:rPr>
              <a:t>blockIdx.x</a:t>
            </a:r>
            <a:r>
              <a:rPr lang="en-US" sz="1200" dirty="0" smtClean="0">
                <a:latin typeface="Courier New"/>
                <a:cs typeface="Courier New"/>
              </a:rPr>
              <a:t>] + b[</a:t>
            </a:r>
            <a:r>
              <a:rPr lang="en-US" sz="1200" dirty="0" err="1" smtClean="0">
                <a:latin typeface="Courier New"/>
                <a:cs typeface="Courier New"/>
              </a:rPr>
              <a:t>blockIdx.x</a:t>
            </a:r>
            <a:r>
              <a:rPr lang="en-US" sz="1200" dirty="0" smtClean="0">
                <a:latin typeface="Courier New"/>
                <a:cs typeface="Courier New"/>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ourier New"/>
                <a:cs typeface="Courier New"/>
              </a:rPr>
              <a:t>//</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idx</a:t>
            </a:r>
            <a:r>
              <a:rPr lang="en-US" sz="1200" dirty="0" smtClean="0">
                <a:latin typeface="Courier New"/>
                <a:cs typeface="Courier New"/>
              </a:rPr>
              <a:t> = </a:t>
            </a:r>
            <a:r>
              <a:rPr lang="en-US" sz="1200" dirty="0" err="1" smtClean="0">
                <a:latin typeface="Courier New"/>
                <a:cs typeface="Courier New"/>
              </a:rPr>
              <a:t>threadIdx.x</a:t>
            </a:r>
            <a:r>
              <a:rPr lang="en-US" sz="1200" dirty="0" smtClean="0">
                <a:latin typeface="Courier New"/>
                <a:cs typeface="Courier New"/>
              </a:rPr>
              <a:t> + </a:t>
            </a:r>
            <a:r>
              <a:rPr lang="en-US" sz="1200" dirty="0" err="1" smtClean="0">
                <a:latin typeface="Courier New"/>
                <a:cs typeface="Courier New"/>
              </a:rPr>
              <a:t>blockDim.x</a:t>
            </a:r>
            <a:r>
              <a:rPr lang="en-US" sz="1200" dirty="0" smtClean="0">
                <a:latin typeface="Courier New"/>
                <a:cs typeface="Courier New"/>
              </a:rPr>
              <a:t> * </a:t>
            </a:r>
            <a:r>
              <a:rPr lang="en-US" sz="1200" dirty="0" err="1" smtClean="0">
                <a:latin typeface="Courier New"/>
                <a:cs typeface="Courier New"/>
              </a:rPr>
              <a:t>blockId.x</a:t>
            </a:r>
            <a:r>
              <a:rPr lang="en-US" sz="1200" dirty="0" smtClean="0">
                <a:latin typeface="Courier New"/>
                <a:cs typeface="Courier New"/>
              </a:rPr>
              <a:t>; </a:t>
            </a:r>
          </a:p>
          <a:p>
            <a:endParaRPr lang="en-US" dirty="0" smtClean="0"/>
          </a:p>
          <a:p>
            <a:endParaRPr lang="en-US" dirty="0" smtClean="0"/>
          </a:p>
          <a:p>
            <a:r>
              <a:rPr lang="en-US" sz="1200" kern="1200" dirty="0" smtClean="0">
                <a:solidFill>
                  <a:schemeClr val="tx1"/>
                </a:solidFill>
                <a:latin typeface="+mn-lt"/>
                <a:ea typeface="+mn-ea"/>
                <a:cs typeface="+mn-cs"/>
              </a:rPr>
              <a:t>// Get our global thread ID</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0" kern="1200" dirty="0" smtClean="0">
                <a:solidFill>
                  <a:schemeClr val="tx1"/>
                </a:solidFill>
                <a:latin typeface="+mn-lt"/>
                <a:ea typeface="+mn-ea"/>
                <a:cs typeface="+mn-cs"/>
              </a:rPr>
              <a:t> id = </a:t>
            </a:r>
            <a:r>
              <a:rPr lang="en-US" sz="1200" b="0" kern="1200" dirty="0" err="1" smtClean="0">
                <a:solidFill>
                  <a:schemeClr val="tx1"/>
                </a:solidFill>
                <a:latin typeface="+mn-lt"/>
                <a:ea typeface="+mn-ea"/>
                <a:cs typeface="+mn-cs"/>
              </a:rPr>
              <a:t>blockIdx.x</a:t>
            </a:r>
            <a:r>
              <a:rPr lang="en-US" sz="1200" b="0" kern="1200" dirty="0" smtClean="0">
                <a:solidFill>
                  <a:schemeClr val="tx1"/>
                </a:solidFill>
                <a:latin typeface="+mn-lt"/>
                <a:ea typeface="+mn-ea"/>
                <a:cs typeface="+mn-cs"/>
              </a:rPr>
              <a:t>*</a:t>
            </a:r>
            <a:r>
              <a:rPr lang="en-US" sz="1200" b="0" kern="1200" dirty="0" err="1" smtClean="0">
                <a:solidFill>
                  <a:schemeClr val="tx1"/>
                </a:solidFill>
                <a:latin typeface="+mn-lt"/>
                <a:ea typeface="+mn-ea"/>
                <a:cs typeface="+mn-cs"/>
              </a:rPr>
              <a:t>blockDim.x+threadIdx.x</a:t>
            </a:r>
            <a:r>
              <a:rPr lang="en-US" sz="1200" b="0" kern="1200" dirty="0" smtClean="0">
                <a:solidFill>
                  <a:schemeClr val="tx1"/>
                </a:solidFill>
                <a:latin typeface="+mn-lt"/>
                <a:ea typeface="+mn-ea"/>
                <a:cs typeface="+mn-cs"/>
              </a:rPr>
              <a:t>;</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    // Make sure we do not go out of bounds</a:t>
            </a:r>
          </a:p>
          <a:p>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a:t>
            </a:r>
            <a:r>
              <a:rPr lang="en-US" sz="1200" b="0" kern="1200" dirty="0" smtClean="0">
                <a:solidFill>
                  <a:schemeClr val="tx1"/>
                </a:solidFill>
                <a:latin typeface="+mn-lt"/>
                <a:ea typeface="+mn-ea"/>
                <a:cs typeface="+mn-cs"/>
              </a:rPr>
              <a:t> (id &lt; n)</a:t>
            </a:r>
          </a:p>
          <a:p>
            <a:r>
              <a:rPr lang="en-US" sz="1200" b="0" kern="1200" dirty="0" smtClean="0">
                <a:solidFill>
                  <a:schemeClr val="tx1"/>
                </a:solidFill>
                <a:latin typeface="+mn-lt"/>
                <a:ea typeface="+mn-ea"/>
                <a:cs typeface="+mn-cs"/>
              </a:rPr>
              <a:t>        c[id] = a[id] + b[id];</a:t>
            </a:r>
            <a:endParaRPr lang="en-US" dirty="0" smtClean="0"/>
          </a:p>
          <a:p>
            <a:endParaRPr lang="en-US" dirty="0" smtClean="0"/>
          </a:p>
          <a:p>
            <a:endParaRPr lang="en-US" dirty="0" smtClean="0"/>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0" kern="1200" dirty="0" smtClean="0">
                <a:solidFill>
                  <a:schemeClr val="tx1"/>
                </a:solidFill>
                <a:latin typeface="+mn-lt"/>
                <a:ea typeface="+mn-ea"/>
                <a:cs typeface="+mn-cs"/>
              </a:rPr>
              <a:t> id = </a:t>
            </a:r>
            <a:r>
              <a:rPr lang="en-US" sz="1200" b="0" kern="1200" dirty="0" err="1" smtClean="0">
                <a:solidFill>
                  <a:schemeClr val="tx1"/>
                </a:solidFill>
                <a:latin typeface="+mn-lt"/>
                <a:ea typeface="+mn-ea"/>
                <a:cs typeface="+mn-cs"/>
              </a:rPr>
              <a:t>blockIdx.x</a:t>
            </a:r>
            <a:r>
              <a:rPr lang="en-US" sz="1200" b="0" kern="1200" dirty="0" smtClean="0">
                <a:solidFill>
                  <a:schemeClr val="tx1"/>
                </a:solidFill>
                <a:latin typeface="+mn-lt"/>
                <a:ea typeface="+mn-ea"/>
                <a:cs typeface="+mn-cs"/>
              </a:rPr>
              <a:t>*</a:t>
            </a:r>
            <a:r>
              <a:rPr lang="en-US" sz="1200" b="0" kern="1200" dirty="0" err="1" smtClean="0">
                <a:solidFill>
                  <a:schemeClr val="tx1"/>
                </a:solidFill>
                <a:latin typeface="+mn-lt"/>
                <a:ea typeface="+mn-ea"/>
                <a:cs typeface="+mn-cs"/>
              </a:rPr>
              <a:t>blockDim.x+threadIdx.x</a:t>
            </a:r>
            <a:r>
              <a:rPr lang="en-US" sz="1200" b="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41</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42</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43</a:t>
            </a:fld>
            <a:endParaRPr lang="en-US"/>
          </a:p>
        </p:txBody>
      </p:sp>
    </p:spTree>
    <p:extLst>
      <p:ext uri="{BB962C8B-B14F-4D97-AF65-F5344CB8AC3E}">
        <p14:creationId xmlns:p14="http://schemas.microsoft.com/office/powerpoint/2010/main" val="1481081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buClr>
                <a:srgbClr val="A04DA3"/>
              </a:buClr>
              <a:buFont typeface="Georgia" charset="0"/>
              <a:buChar char="•"/>
            </a:pPr>
            <a:r>
              <a:rPr lang="en-US" sz="1200" dirty="0" err="1" smtClean="0">
                <a:latin typeface="Georgia" charset="0"/>
                <a:cs typeface="DejaVu Sans" charset="0"/>
              </a:rPr>
              <a:t>nvcc</a:t>
            </a:r>
            <a:r>
              <a:rPr lang="en-US" sz="1200" dirty="0" smtClean="0">
                <a:latin typeface="Georgia" charset="0"/>
                <a:cs typeface="DejaVu Sans" charset="0"/>
              </a:rPr>
              <a:t>‘ (</a:t>
            </a:r>
            <a:r>
              <a:rPr lang="en-US" sz="1200" dirty="0" err="1" smtClean="0">
                <a:latin typeface="Georgia" charset="0"/>
                <a:cs typeface="DejaVu Sans" charset="0"/>
              </a:rPr>
              <a:t>nVidia</a:t>
            </a:r>
            <a:r>
              <a:rPr lang="en-US" sz="1200" dirty="0" smtClean="0">
                <a:latin typeface="Georgia" charset="0"/>
                <a:cs typeface="DejaVu Sans" charset="0"/>
              </a:rPr>
              <a:t> </a:t>
            </a:r>
            <a:r>
              <a:rPr lang="en-US" sz="1200" dirty="0" err="1" smtClean="0">
                <a:latin typeface="Georgia" charset="0"/>
                <a:cs typeface="DejaVu Sans" charset="0"/>
              </a:rPr>
              <a:t>gcc</a:t>
            </a:r>
            <a:r>
              <a:rPr lang="en-US" sz="1200" dirty="0" smtClean="0">
                <a:latin typeface="Georgia" charset="0"/>
                <a:cs typeface="DejaVu Sans" charset="0"/>
              </a:rPr>
              <a:t>) compiler translates code written in CUDA into PTX </a:t>
            </a:r>
          </a:p>
          <a:p>
            <a:pPr>
              <a:spcBef>
                <a:spcPts val="300"/>
              </a:spcBef>
              <a:buClr>
                <a:srgbClr val="A04DA3"/>
              </a:buClr>
              <a:buFont typeface="Georgia" charset="0"/>
              <a:buChar char="•"/>
            </a:pPr>
            <a:r>
              <a:rPr lang="en-US" sz="1200" dirty="0" smtClean="0">
                <a:latin typeface="Georgia" charset="0"/>
                <a:cs typeface="DejaVu Sans" charset="0"/>
              </a:rPr>
              <a:t>GPU contains a compiler which translates the PTX into something which can be run on the processing cores.</a:t>
            </a:r>
          </a:p>
          <a:p>
            <a:endParaRPr lang="en-US" dirty="0" smtClean="0"/>
          </a:p>
          <a:p>
            <a:r>
              <a:rPr lang="en-US" sz="1200" b="1" kern="1200" dirty="0" smtClean="0">
                <a:solidFill>
                  <a:schemeClr val="tx1"/>
                </a:solidFill>
                <a:latin typeface="+mn-lt"/>
                <a:ea typeface="+mn-ea"/>
                <a:cs typeface="+mn-cs"/>
              </a:rPr>
              <a:t>Parallel Thread Execution (PTX)</a:t>
            </a:r>
            <a:r>
              <a:rPr lang="en-US" sz="1200" b="0" kern="1200" dirty="0" smtClean="0">
                <a:solidFill>
                  <a:schemeClr val="tx1"/>
                </a:solidFill>
                <a:latin typeface="+mn-lt"/>
                <a:ea typeface="+mn-ea"/>
                <a:cs typeface="+mn-cs"/>
              </a:rPr>
              <a:t> is a pseudo-</a:t>
            </a:r>
            <a:r>
              <a:rPr lang="en-US" sz="1200" b="0" kern="1200" dirty="0" smtClean="0">
                <a:solidFill>
                  <a:schemeClr val="tx1"/>
                </a:solidFill>
                <a:latin typeface="+mn-lt"/>
                <a:ea typeface="+mn-ea"/>
                <a:cs typeface="+mn-cs"/>
                <a:hlinkClick r:id="rId3"/>
              </a:rPr>
              <a:t>assembly language used in </a:t>
            </a:r>
            <a:r>
              <a:rPr lang="en-US" sz="1200" b="0" kern="1200" dirty="0" smtClean="0">
                <a:solidFill>
                  <a:schemeClr val="tx1"/>
                </a:solidFill>
                <a:latin typeface="+mn-lt"/>
                <a:ea typeface="+mn-ea"/>
                <a:cs typeface="+mn-cs"/>
                <a:hlinkClick r:id="rId4"/>
              </a:rPr>
              <a:t>nVidia's </a:t>
            </a:r>
            <a:r>
              <a:rPr lang="en-US" sz="1200" b="0" kern="1200" dirty="0" smtClean="0">
                <a:solidFill>
                  <a:schemeClr val="tx1"/>
                </a:solidFill>
                <a:latin typeface="+mn-lt"/>
                <a:ea typeface="+mn-ea"/>
                <a:cs typeface="+mn-cs"/>
                <a:hlinkClick r:id="rId5"/>
              </a:rPr>
              <a:t>CUDA programming environment. </a:t>
            </a:r>
            <a:endParaRPr lang="en-US" dirty="0" smtClean="0"/>
          </a:p>
          <a:p>
            <a:r>
              <a:rPr lang="en-US" dirty="0" smtClean="0"/>
              <a:t>Thank you Kevin, here you can</a:t>
            </a:r>
            <a:r>
              <a:rPr lang="en-US" baseline="0" dirty="0" smtClean="0"/>
              <a:t> find more information about how to compile </a:t>
            </a:r>
            <a:r>
              <a:rPr lang="en-US" baseline="0" dirty="0" err="1" smtClean="0"/>
              <a:t>cuda</a:t>
            </a:r>
            <a:r>
              <a:rPr lang="en-US" baseline="0" dirty="0" smtClean="0"/>
              <a:t> code on GPU</a:t>
            </a:r>
          </a:p>
        </p:txBody>
      </p:sp>
      <p:sp>
        <p:nvSpPr>
          <p:cNvPr id="4" name="Slide Number Placeholder 3"/>
          <p:cNvSpPr>
            <a:spLocks noGrp="1"/>
          </p:cNvSpPr>
          <p:nvPr>
            <p:ph type="sldNum" sz="quarter" idx="10"/>
          </p:nvPr>
        </p:nvSpPr>
        <p:spPr/>
        <p:txBody>
          <a:bodyPr/>
          <a:lstStyle/>
          <a:p>
            <a:fld id="{1DAB5F65-7C2B-0B4A-99F1-08BEABB945E3}" type="slidenum">
              <a:rPr lang="en-US" smtClean="0"/>
              <a:t>44</a:t>
            </a:fld>
            <a:endParaRPr lang="en-US"/>
          </a:p>
        </p:txBody>
      </p:sp>
    </p:spTree>
    <p:extLst>
      <p:ext uri="{BB962C8B-B14F-4D97-AF65-F5344CB8AC3E}">
        <p14:creationId xmlns:p14="http://schemas.microsoft.com/office/powerpoint/2010/main" val="3422928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ccbin</a:t>
            </a:r>
            <a:r>
              <a:rPr lang="en-US" baseline="0" dirty="0" smtClean="0"/>
              <a:t> = Specify the directory in which the compiler executable </a:t>
            </a:r>
          </a:p>
          <a:p>
            <a:endParaRPr lang="en-US" baseline="0" dirty="0" smtClean="0"/>
          </a:p>
          <a:p>
            <a:r>
              <a:rPr lang="fr-FR" sz="1200" kern="1200" dirty="0" err="1" smtClean="0">
                <a:solidFill>
                  <a:schemeClr val="tx1"/>
                </a:solidFill>
                <a:latin typeface="+mn-lt"/>
                <a:ea typeface="+mn-ea"/>
                <a:cs typeface="+mn-cs"/>
              </a:rPr>
              <a:t>nvcc</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ccbin</a:t>
            </a:r>
            <a:r>
              <a:rPr lang="fr-FR" sz="1200" kern="1200" dirty="0" smtClean="0">
                <a:solidFill>
                  <a:schemeClr val="tx1"/>
                </a:solidFill>
                <a:latin typeface="+mn-lt"/>
                <a:ea typeface="+mn-ea"/>
                <a:cs typeface="+mn-cs"/>
              </a:rPr>
              <a:t> $CC -o </a:t>
            </a:r>
            <a:r>
              <a:rPr lang="fr-FR" sz="1200" kern="1200" dirty="0" err="1" smtClean="0">
                <a:solidFill>
                  <a:schemeClr val="tx1"/>
                </a:solidFill>
                <a:latin typeface="+mn-lt"/>
                <a:ea typeface="+mn-ea"/>
                <a:cs typeface="+mn-cs"/>
              </a:rPr>
              <a:t>dq.x</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dq.cu</a:t>
            </a:r>
            <a:endParaRPr lang="en-US" baseline="0" dirty="0" smtClean="0"/>
          </a:p>
          <a:p>
            <a:endParaRPr lang="en-US" baseline="0" dirty="0" smtClean="0"/>
          </a:p>
          <a:p>
            <a:r>
              <a:rPr lang="en-US" dirty="0" smtClean="0"/>
              <a:t>You can find many</a:t>
            </a:r>
            <a:r>
              <a:rPr lang="en-US" baseline="0" dirty="0" smtClean="0"/>
              <a:t> different CUDA programs in CUDA SDK example: Vector addition, Matrix multiplication, MultiGPU program etc..</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45</a:t>
            </a:fld>
            <a:endParaRPr lang="en-US"/>
          </a:p>
        </p:txBody>
      </p:sp>
    </p:spTree>
    <p:extLst>
      <p:ext uri="{BB962C8B-B14F-4D97-AF65-F5344CB8AC3E}">
        <p14:creationId xmlns:p14="http://schemas.microsoft.com/office/powerpoint/2010/main" val="3422928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submit batch job as well. </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46</a:t>
            </a:fld>
            <a:endParaRPr lang="en-US"/>
          </a:p>
        </p:txBody>
      </p:sp>
    </p:spTree>
    <p:extLst>
      <p:ext uri="{BB962C8B-B14F-4D97-AF65-F5344CB8AC3E}">
        <p14:creationId xmlns:p14="http://schemas.microsoft.com/office/powerpoint/2010/main" val="3422928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47</a:t>
            </a:fld>
            <a:endParaRPr lang="en-US"/>
          </a:p>
        </p:txBody>
      </p:sp>
    </p:spTree>
    <p:extLst>
      <p:ext uri="{BB962C8B-B14F-4D97-AF65-F5344CB8AC3E}">
        <p14:creationId xmlns:p14="http://schemas.microsoft.com/office/powerpoint/2010/main" val="3422928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Pros </a:t>
            </a:r>
            <a:endParaRPr lang="en-US" dirty="0" smtClean="0"/>
          </a:p>
          <a:p>
            <a:r>
              <a:rPr lang="en-US" sz="1200" kern="1200" dirty="0" smtClean="0">
                <a:solidFill>
                  <a:schemeClr val="tx1"/>
                </a:solidFill>
                <a:effectLst/>
                <a:latin typeface="+mn-lt"/>
                <a:ea typeface="+mn-ea"/>
                <a:cs typeface="+mn-cs"/>
              </a:rPr>
              <a:t>– Easy to implement in your programs </a:t>
            </a:r>
            <a:endParaRPr lang="en-US" dirty="0" smtClean="0"/>
          </a:p>
          <a:p>
            <a:r>
              <a:rPr lang="en-US" sz="1200" kern="1200" dirty="0" smtClean="0">
                <a:solidFill>
                  <a:schemeClr val="tx1"/>
                </a:solidFill>
                <a:effectLst/>
                <a:latin typeface="+mn-lt"/>
                <a:ea typeface="+mn-ea"/>
                <a:cs typeface="+mn-cs"/>
              </a:rPr>
              <a:t>– Algorithms in libraries are usually efficient • Cons </a:t>
            </a:r>
            <a:endParaRPr lang="en-US" dirty="0" smtClean="0"/>
          </a:p>
          <a:p>
            <a:r>
              <a:rPr lang="en-US" sz="1200" kern="1200" dirty="0" smtClean="0">
                <a:solidFill>
                  <a:schemeClr val="tx1"/>
                </a:solidFill>
                <a:effectLst/>
                <a:latin typeface="+mn-lt"/>
                <a:ea typeface="+mn-ea"/>
                <a:cs typeface="+mn-cs"/>
              </a:rPr>
              <a:t>– Speedup limited by Amdahl’s law and there is still transfer bottleneck </a:t>
            </a:r>
            <a:endParaRPr lang="en-US" dirty="0" smtClean="0"/>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48</a:t>
            </a:fld>
            <a:endParaRPr lang="en-US"/>
          </a:p>
        </p:txBody>
      </p:sp>
    </p:spTree>
    <p:extLst>
      <p:ext uri="{BB962C8B-B14F-4D97-AF65-F5344CB8AC3E}">
        <p14:creationId xmlns:p14="http://schemas.microsoft.com/office/powerpoint/2010/main" val="3422928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cuda-memcheck</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 Very helpful tool to find indexing or other memory related bugs </a:t>
            </a:r>
            <a:endParaRPr lang="en-US" dirty="0" smtClean="0"/>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49</a:t>
            </a:fld>
            <a:endParaRPr lang="en-US"/>
          </a:p>
        </p:txBody>
      </p:sp>
    </p:spTree>
    <p:extLst>
      <p:ext uri="{BB962C8B-B14F-4D97-AF65-F5344CB8AC3E}">
        <p14:creationId xmlns:p14="http://schemas.microsoft.com/office/powerpoint/2010/main" val="342292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Triangles rasterization</a:t>
            </a:r>
            <a:r>
              <a:rPr lang="en-US" baseline="0" dirty="0" smtClean="0"/>
              <a:t> ??</a:t>
            </a:r>
          </a:p>
          <a:p>
            <a:r>
              <a:rPr lang="en-US" baseline="0" dirty="0" err="1" smtClean="0"/>
              <a:t>Wha</a:t>
            </a:r>
            <a:r>
              <a:rPr lang="en-US" baseline="0" dirty="0" smtClean="0"/>
              <a:t> it </a:t>
            </a:r>
            <a:r>
              <a:rPr lang="en-US" baseline="0" dirty="0" err="1" smtClean="0"/>
              <a:t>TnL</a:t>
            </a:r>
            <a:r>
              <a:rPr lang="en-US" baseline="0" dirty="0" smtClean="0"/>
              <a:t> (Transform and Lighting) ? </a:t>
            </a:r>
            <a:endParaRPr lang="en-US" dirty="0" smtClean="0"/>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API only; no new compiler – API calls to execute kernel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OpenCL is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free standard for cross-platform, parallel programming heterogeneous computing.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not only</a:t>
            </a:r>
            <a:r>
              <a:rPr lang="en-US" sz="1200" kern="1200" baseline="0" dirty="0" smtClean="0">
                <a:solidFill>
                  <a:schemeClr val="tx1"/>
                </a:solidFill>
                <a:latin typeface="+mn-lt"/>
                <a:ea typeface="+mn-ea"/>
                <a:cs typeface="+mn-cs"/>
              </a:rPr>
              <a:t> for GPU but for also for other architectures,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50</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51</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52</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OpenACC Application Program Interface describes a collection of compiler directives to specify loops and regions of code in standard C, C++ and Fortran to be offloaded from a host CPU to an attached accelerator, providing portability across operating systems, host CPUs and accelerators.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directives and programming model defined in this document allow programmers to create high-level </a:t>
            </a:r>
            <a:r>
              <a:rPr lang="en-US" sz="1200" kern="1200" dirty="0" err="1" smtClean="0">
                <a:solidFill>
                  <a:schemeClr val="tx1"/>
                </a:solidFill>
                <a:latin typeface="+mn-lt"/>
                <a:ea typeface="+mn-ea"/>
                <a:cs typeface="+mn-cs"/>
              </a:rPr>
              <a:t>host+accelerator</a:t>
            </a:r>
            <a:r>
              <a:rPr lang="en-US" sz="1200" kern="1200" dirty="0" smtClean="0">
                <a:solidFill>
                  <a:schemeClr val="tx1"/>
                </a:solidFill>
                <a:latin typeface="+mn-lt"/>
                <a:ea typeface="+mn-ea"/>
                <a:cs typeface="+mn-cs"/>
              </a:rPr>
              <a:t> programs without the need to explicitly initialize the accelerator, manage data or program transfers between the host and accelerator, or initiate accelerator startup and shutdown.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of these details are implicit in the programming model and are managed by the OpenACC API-enabled compilers and runtimes. The programming model allows the programmer to augment information available to the compilers, including specification of data local to an accelerator, guidance on mapping of loops onto an accelerator, and similar performance-related details.</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53</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Ocelot is a modular dynamic compilation framework for heterogeneous system, providing various backend targets for CUDA programs and analysis modules for the PTX virtual instruction set.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Ocelot currently allows CUDA programs to be executed on NVIDIA GPUs, AMD GPUs, and x86-CPUs at full speed without recompilation.	</a:t>
            </a:r>
          </a:p>
        </p:txBody>
      </p:sp>
      <p:sp>
        <p:nvSpPr>
          <p:cNvPr id="4" name="Slide Number Placeholder 3"/>
          <p:cNvSpPr>
            <a:spLocks noGrp="1"/>
          </p:cNvSpPr>
          <p:nvPr>
            <p:ph type="sldNum" sz="quarter" idx="10"/>
          </p:nvPr>
        </p:nvSpPr>
        <p:spPr/>
        <p:txBody>
          <a:bodyPr/>
          <a:lstStyle/>
          <a:p>
            <a:fld id="{1DAB5F65-7C2B-0B4A-99F1-08BEABB945E3}" type="slidenum">
              <a:rPr lang="en-US" smtClean="0"/>
              <a:t>54</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55</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interested to look for latest update of GPGPU</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Parallel </a:t>
            </a:r>
            <a:r>
              <a:rPr lang="en-US" dirty="0" err="1" smtClean="0"/>
              <a:t>Forall</a:t>
            </a:r>
            <a:r>
              <a:rPr lang="en-US" dirty="0" smtClean="0"/>
              <a:t> is NVIDIA’s GPU Computing developer blog, focused on providing detailed technical information on a variety of programming topics, including CUDA C/C++, OpenACC, GPU-accelerated libraries, GPU programming techniques, and much more.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GPU tech conference coming up :</a:t>
            </a:r>
            <a:r>
              <a:rPr lang="en-US" baseline="0" dirty="0" smtClean="0"/>
              <a:t> </a:t>
            </a:r>
            <a:r>
              <a:rPr lang="hu-HU" baseline="0" dirty="0" smtClean="0"/>
              <a:t>GPU Technology Conference</a:t>
            </a:r>
          </a:p>
          <a:p>
            <a:pPr marL="0" marR="0" indent="0" algn="l" defTabSz="457200" rtl="0" eaLnBrk="1" fontAlgn="auto" latinLnBrk="0" hangingPunct="1">
              <a:lnSpc>
                <a:spcPct val="100000"/>
              </a:lnSpc>
              <a:spcBef>
                <a:spcPts val="0"/>
              </a:spcBef>
              <a:spcAft>
                <a:spcPts val="0"/>
              </a:spcAft>
              <a:buClrTx/>
              <a:buSzTx/>
              <a:buFontTx/>
              <a:buNone/>
              <a:tabLst/>
              <a:defRPr/>
            </a:pPr>
            <a:endParaRPr lang="hu-H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developer.amd.com</a:t>
            </a:r>
            <a:r>
              <a:rPr lang="en-US" dirty="0" smtClean="0"/>
              <a:t>/pages/</a:t>
            </a:r>
            <a:r>
              <a:rPr lang="en-US" dirty="0" err="1" smtClean="0"/>
              <a:t>default.aspx</a:t>
            </a:r>
            <a:r>
              <a:rPr lang="en-US" dirty="0" smtClean="0"/>
              <a:t> </a:t>
            </a:r>
            <a:r>
              <a:rPr lang="en-US" dirty="0" smtClean="0">
                <a:sym typeface="Wingdings"/>
              </a:rPr>
              <a:t> OpenCL,</a:t>
            </a:r>
            <a:r>
              <a:rPr lang="en-US" baseline="0" dirty="0" smtClean="0">
                <a:sym typeface="Wingdings"/>
              </a:rPr>
              <a:t> APU FUSION development toolkit,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hlinkClick r:id="rId3"/>
              </a:rPr>
              <a:t>http://developer.download.nvidia.com/compute/DevZone/docs/html/CUDALibraries/doc/CUBLAS_Library.pdf</a:t>
            </a: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56</a:t>
            </a:fld>
            <a:endParaRPr lang="en-US"/>
          </a:p>
        </p:txBody>
      </p:sp>
    </p:spTree>
    <p:extLst>
      <p:ext uri="{BB962C8B-B14F-4D97-AF65-F5344CB8AC3E}">
        <p14:creationId xmlns:p14="http://schemas.microsoft.com/office/powerpoint/2010/main" val="20436872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outerShdw blurRad="38100" dist="38100" dir="2700000" algn="tl">
                    <a:srgbClr val="DDDDDD"/>
                  </a:outerShdw>
                </a:effectLst>
                <a:latin typeface="Palatino Linotype" charset="0"/>
              </a:rPr>
              <a:t>rules for fast GPU codes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609600" indent="-609600" eaLnBrk="1" fontAlgn="auto" hangingPunct="1">
              <a:lnSpc>
                <a:spcPct val="80000"/>
              </a:lnSpc>
              <a:spcAft>
                <a:spcPts val="0"/>
              </a:spcAft>
              <a:buFontTx/>
              <a:buAutoNum type="arabicPeriod"/>
              <a:defRPr/>
            </a:pPr>
            <a:r>
              <a:rPr lang="en-US" sz="2800" b="1" dirty="0" smtClean="0">
                <a:solidFill>
                  <a:schemeClr val="tx1">
                    <a:lumMod val="50000"/>
                    <a:lumOff val="50000"/>
                  </a:schemeClr>
                </a:solidFill>
                <a:ea typeface="+mn-ea"/>
              </a:rPr>
              <a:t>Get the data on the GPU (and keep it there!)</a:t>
            </a:r>
          </a:p>
          <a:p>
            <a:pPr marL="990600" lvl="1" indent="-533400" eaLnBrk="1" fontAlgn="auto" hangingPunct="1">
              <a:lnSpc>
                <a:spcPct val="80000"/>
              </a:lnSpc>
              <a:spcAft>
                <a:spcPts val="0"/>
              </a:spcAft>
              <a:buFontTx/>
              <a:buChar char="•"/>
              <a:defRPr/>
            </a:pPr>
            <a:r>
              <a:rPr lang="en-US" sz="2400" dirty="0" err="1" smtClean="0">
                <a:solidFill>
                  <a:schemeClr val="tx1">
                    <a:lumMod val="50000"/>
                    <a:lumOff val="50000"/>
                  </a:schemeClr>
                </a:solidFill>
                <a:ea typeface="+mn-ea"/>
              </a:rPr>
              <a:t>PCIe</a:t>
            </a:r>
            <a:r>
              <a:rPr lang="en-US" sz="2400" dirty="0" smtClean="0">
                <a:solidFill>
                  <a:schemeClr val="tx1">
                    <a:lumMod val="50000"/>
                    <a:lumOff val="50000"/>
                  </a:schemeClr>
                </a:solidFill>
                <a:ea typeface="+mn-ea"/>
              </a:rPr>
              <a:t> x16 v2.0 bus: </a:t>
            </a:r>
            <a:r>
              <a:rPr lang="en-US" sz="2400" dirty="0" smtClean="0">
                <a:solidFill>
                  <a:srgbClr val="33CC33"/>
                </a:solidFill>
                <a:ea typeface="+mn-ea"/>
              </a:rPr>
              <a:t>8 </a:t>
            </a:r>
            <a:r>
              <a:rPr lang="en-US" sz="2400" dirty="0" err="1" smtClean="0">
                <a:solidFill>
                  <a:srgbClr val="33CC33"/>
                </a:solidFill>
                <a:ea typeface="+mn-ea"/>
              </a:rPr>
              <a:t>GiB</a:t>
            </a:r>
            <a:r>
              <a:rPr lang="en-US" sz="2400" dirty="0" smtClean="0">
                <a:solidFill>
                  <a:srgbClr val="33CC33"/>
                </a:solidFill>
                <a:ea typeface="+mn-ea"/>
              </a:rPr>
              <a:t>/s</a:t>
            </a:r>
            <a:r>
              <a:rPr lang="en-US" sz="2400" dirty="0" smtClean="0">
                <a:solidFill>
                  <a:schemeClr val="tx1">
                    <a:lumMod val="50000"/>
                    <a:lumOff val="50000"/>
                  </a:schemeClr>
                </a:solidFill>
                <a:ea typeface="+mn-ea"/>
              </a:rPr>
              <a:t> in a single direction </a:t>
            </a:r>
          </a:p>
          <a:p>
            <a:pPr marL="990600" lvl="1" indent="-533400" eaLnBrk="1" fontAlgn="auto" hangingPunct="1">
              <a:lnSpc>
                <a:spcPct val="80000"/>
              </a:lnSpc>
              <a:spcAft>
                <a:spcPts val="0"/>
              </a:spcAft>
              <a:buFontTx/>
              <a:buChar char="•"/>
              <a:defRPr/>
            </a:pPr>
            <a:r>
              <a:rPr lang="en-US" sz="2400" dirty="0" smtClean="0">
                <a:solidFill>
                  <a:schemeClr val="tx1">
                    <a:lumMod val="50000"/>
                    <a:lumOff val="50000"/>
                  </a:schemeClr>
                </a:solidFill>
                <a:ea typeface="+mn-ea"/>
              </a:rPr>
              <a:t>20-series GPUs: </a:t>
            </a:r>
            <a:r>
              <a:rPr lang="en-US" sz="2400" dirty="0" smtClean="0">
                <a:solidFill>
                  <a:srgbClr val="33CC33"/>
                </a:solidFill>
                <a:ea typeface="+mn-ea"/>
              </a:rPr>
              <a:t>140-200 </a:t>
            </a:r>
            <a:r>
              <a:rPr lang="en-US" sz="2400" dirty="0" err="1" smtClean="0">
                <a:solidFill>
                  <a:srgbClr val="33CC33"/>
                </a:solidFill>
                <a:ea typeface="+mn-ea"/>
              </a:rPr>
              <a:t>GiB</a:t>
            </a:r>
            <a:r>
              <a:rPr lang="en-US" sz="2400" dirty="0" smtClean="0">
                <a:solidFill>
                  <a:srgbClr val="33CC33"/>
                </a:solidFill>
                <a:ea typeface="+mn-ea"/>
              </a:rPr>
              <a:t>/s</a:t>
            </a:r>
            <a:r>
              <a:rPr lang="en-US" sz="2400" dirty="0" smtClean="0">
                <a:solidFill>
                  <a:schemeClr val="tx1">
                    <a:lumMod val="50000"/>
                    <a:lumOff val="50000"/>
                  </a:schemeClr>
                </a:solidFill>
                <a:ea typeface="+mn-ea"/>
              </a:rPr>
              <a:t> </a:t>
            </a:r>
          </a:p>
          <a:p>
            <a:pPr marL="990600" lvl="1" indent="-533400" eaLnBrk="1" fontAlgn="auto" hangingPunct="1">
              <a:lnSpc>
                <a:spcPct val="80000"/>
              </a:lnSpc>
              <a:spcAft>
                <a:spcPts val="0"/>
              </a:spcAft>
              <a:buFontTx/>
              <a:buChar char="•"/>
              <a:defRPr/>
            </a:pPr>
            <a:endParaRPr lang="en-US" sz="2400" dirty="0" smtClean="0">
              <a:solidFill>
                <a:schemeClr val="tx1">
                  <a:lumMod val="50000"/>
                  <a:lumOff val="50000"/>
                </a:schemeClr>
              </a:solidFill>
              <a:ea typeface="+mn-ea"/>
            </a:endParaRPr>
          </a:p>
          <a:p>
            <a:pPr marL="609600" indent="-609600" eaLnBrk="1" fontAlgn="auto" hangingPunct="1">
              <a:lnSpc>
                <a:spcPct val="80000"/>
              </a:lnSpc>
              <a:spcAft>
                <a:spcPts val="0"/>
              </a:spcAft>
              <a:buFontTx/>
              <a:buAutoNum type="arabicPeriod"/>
              <a:defRPr/>
            </a:pPr>
            <a:r>
              <a:rPr lang="en-US" sz="2800" b="1" dirty="0" smtClean="0">
                <a:solidFill>
                  <a:schemeClr val="tx1">
                    <a:lumMod val="50000"/>
                    <a:lumOff val="50000"/>
                  </a:schemeClr>
                </a:solidFill>
                <a:ea typeface="+mn-ea"/>
              </a:rPr>
              <a:t>Give the GPU enough work to do</a:t>
            </a:r>
          </a:p>
          <a:p>
            <a:pPr marL="990600" lvl="1" indent="-533400" eaLnBrk="1" fontAlgn="auto" hangingPunct="1">
              <a:lnSpc>
                <a:spcPct val="80000"/>
              </a:lnSpc>
              <a:spcAft>
                <a:spcPts val="0"/>
              </a:spcAft>
              <a:buFontTx/>
              <a:buChar char="•"/>
              <a:defRPr/>
            </a:pPr>
            <a:r>
              <a:rPr lang="en-US" sz="2400" dirty="0" smtClean="0">
                <a:solidFill>
                  <a:schemeClr val="tx1">
                    <a:lumMod val="50000"/>
                    <a:lumOff val="50000"/>
                  </a:schemeClr>
                </a:solidFill>
                <a:ea typeface="+mn-ea"/>
              </a:rPr>
              <a:t>Assume 10 </a:t>
            </a:r>
            <a:r>
              <a:rPr lang="en-US" sz="2400" dirty="0" err="1" smtClean="0">
                <a:solidFill>
                  <a:schemeClr val="tx1">
                    <a:lumMod val="50000"/>
                    <a:lumOff val="50000"/>
                  </a:schemeClr>
                </a:solidFill>
                <a:latin typeface="Symbol" pitchFamily="18" charset="2"/>
                <a:ea typeface="+mn-ea"/>
              </a:rPr>
              <a:t>m</a:t>
            </a:r>
            <a:r>
              <a:rPr lang="en-US" sz="2400" dirty="0" err="1" smtClean="0">
                <a:solidFill>
                  <a:schemeClr val="tx1">
                    <a:lumMod val="50000"/>
                    <a:lumOff val="50000"/>
                  </a:schemeClr>
                </a:solidFill>
                <a:ea typeface="+mn-ea"/>
              </a:rPr>
              <a:t>s</a:t>
            </a:r>
            <a:r>
              <a:rPr lang="en-US" sz="2400" dirty="0" smtClean="0">
                <a:solidFill>
                  <a:schemeClr val="tx1">
                    <a:lumMod val="50000"/>
                    <a:lumOff val="50000"/>
                  </a:schemeClr>
                </a:solidFill>
                <a:ea typeface="+mn-ea"/>
              </a:rPr>
              <a:t> latency and 1 TF device</a:t>
            </a:r>
          </a:p>
          <a:p>
            <a:pPr marL="990600" lvl="1" indent="-533400" eaLnBrk="1" fontAlgn="auto" hangingPunct="1">
              <a:lnSpc>
                <a:spcPct val="80000"/>
              </a:lnSpc>
              <a:spcAft>
                <a:spcPts val="0"/>
              </a:spcAft>
              <a:buFontTx/>
              <a:buChar char="•"/>
              <a:defRPr/>
            </a:pPr>
            <a:r>
              <a:rPr lang="en-US" sz="2400" dirty="0" smtClean="0">
                <a:solidFill>
                  <a:schemeClr val="tx1">
                    <a:lumMod val="50000"/>
                    <a:lumOff val="50000"/>
                  </a:schemeClr>
                </a:solidFill>
                <a:ea typeface="+mn-ea"/>
              </a:rPr>
              <a:t>Can waste (10</a:t>
            </a:r>
            <a:r>
              <a:rPr lang="en-US" sz="2400" baseline="30000" dirty="0" smtClean="0">
                <a:solidFill>
                  <a:schemeClr val="tx1">
                    <a:lumMod val="50000"/>
                    <a:lumOff val="50000"/>
                  </a:schemeClr>
                </a:solidFill>
                <a:ea typeface="+mn-ea"/>
              </a:rPr>
              <a:t>-6</a:t>
            </a:r>
            <a:r>
              <a:rPr lang="en-US" sz="2400" dirty="0" smtClean="0">
                <a:solidFill>
                  <a:schemeClr val="tx1">
                    <a:lumMod val="50000"/>
                    <a:lumOff val="50000"/>
                  </a:schemeClr>
                </a:solidFill>
                <a:ea typeface="+mn-ea"/>
              </a:rPr>
              <a:t> * 10</a:t>
            </a:r>
            <a:r>
              <a:rPr lang="en-US" sz="2400" baseline="30000" dirty="0" smtClean="0">
                <a:solidFill>
                  <a:schemeClr val="tx1">
                    <a:lumMod val="50000"/>
                    <a:lumOff val="50000"/>
                  </a:schemeClr>
                </a:solidFill>
                <a:ea typeface="+mn-ea"/>
              </a:rPr>
              <a:t>12</a:t>
            </a:r>
            <a:r>
              <a:rPr lang="en-US" sz="2400" dirty="0" smtClean="0">
                <a:solidFill>
                  <a:schemeClr val="tx1">
                    <a:lumMod val="50000"/>
                    <a:lumOff val="50000"/>
                  </a:schemeClr>
                </a:solidFill>
                <a:ea typeface="+mn-ea"/>
              </a:rPr>
              <a:t>) = </a:t>
            </a:r>
            <a:r>
              <a:rPr lang="en-US" sz="2400" dirty="0" smtClean="0">
                <a:solidFill>
                  <a:srgbClr val="33CC33"/>
                </a:solidFill>
                <a:ea typeface="+mn-ea"/>
              </a:rPr>
              <a:t>1M</a:t>
            </a:r>
            <a:r>
              <a:rPr lang="en-US" sz="2400" dirty="0" smtClean="0">
                <a:solidFill>
                  <a:schemeClr val="tx1">
                    <a:lumMod val="50000"/>
                    <a:lumOff val="50000"/>
                  </a:schemeClr>
                </a:solidFill>
                <a:ea typeface="+mn-ea"/>
              </a:rPr>
              <a:t> operations</a:t>
            </a:r>
          </a:p>
          <a:p>
            <a:pPr marL="990600" lvl="1" indent="-533400" eaLnBrk="1" fontAlgn="auto" hangingPunct="1">
              <a:lnSpc>
                <a:spcPct val="80000"/>
              </a:lnSpc>
              <a:spcAft>
                <a:spcPts val="0"/>
              </a:spcAft>
              <a:buFontTx/>
              <a:buChar char="•"/>
              <a:defRPr/>
            </a:pPr>
            <a:endParaRPr lang="en-US" sz="2400" dirty="0" smtClean="0">
              <a:solidFill>
                <a:schemeClr val="tx1">
                  <a:lumMod val="50000"/>
                  <a:lumOff val="50000"/>
                </a:schemeClr>
              </a:solidFill>
              <a:ea typeface="+mn-ea"/>
            </a:endParaRPr>
          </a:p>
          <a:p>
            <a:pPr marL="609600" indent="-609600" eaLnBrk="1" fontAlgn="auto" hangingPunct="1">
              <a:lnSpc>
                <a:spcPct val="80000"/>
              </a:lnSpc>
              <a:spcAft>
                <a:spcPts val="0"/>
              </a:spcAft>
              <a:buFontTx/>
              <a:buAutoNum type="arabicPeriod"/>
              <a:defRPr/>
            </a:pPr>
            <a:r>
              <a:rPr lang="en-US" sz="2800" b="1" dirty="0" smtClean="0">
                <a:solidFill>
                  <a:schemeClr val="tx1">
                    <a:lumMod val="50000"/>
                    <a:lumOff val="50000"/>
                  </a:schemeClr>
                </a:solidFill>
                <a:ea typeface="+mn-ea"/>
              </a:rPr>
              <a:t>Reuse and locate data to avoid global memory bandwidth bottlenecks</a:t>
            </a:r>
          </a:p>
          <a:p>
            <a:pPr marL="990600" lvl="1" indent="-533400" eaLnBrk="1" fontAlgn="auto" hangingPunct="1">
              <a:lnSpc>
                <a:spcPct val="80000"/>
              </a:lnSpc>
              <a:spcAft>
                <a:spcPts val="0"/>
              </a:spcAft>
              <a:buFontTx/>
              <a:buChar char="•"/>
              <a:defRPr/>
            </a:pPr>
            <a:r>
              <a:rPr lang="en-US" sz="2400" dirty="0" smtClean="0">
                <a:solidFill>
                  <a:schemeClr val="tx1">
                    <a:lumMod val="50000"/>
                    <a:lumOff val="50000"/>
                  </a:schemeClr>
                </a:solidFill>
                <a:ea typeface="+mn-ea"/>
              </a:rPr>
              <a:t>10</a:t>
            </a:r>
            <a:r>
              <a:rPr lang="en-US" sz="2400" baseline="30000" dirty="0" smtClean="0">
                <a:solidFill>
                  <a:schemeClr val="tx1">
                    <a:lumMod val="50000"/>
                    <a:lumOff val="50000"/>
                  </a:schemeClr>
                </a:solidFill>
                <a:ea typeface="+mn-ea"/>
              </a:rPr>
              <a:t>12</a:t>
            </a:r>
            <a:r>
              <a:rPr lang="en-US" sz="2400" dirty="0" smtClean="0">
                <a:solidFill>
                  <a:schemeClr val="tx1">
                    <a:lumMod val="50000"/>
                    <a:lumOff val="50000"/>
                  </a:schemeClr>
                </a:solidFill>
                <a:ea typeface="+mn-ea"/>
              </a:rPr>
              <a:t> flop hardware delivers 10</a:t>
            </a:r>
            <a:r>
              <a:rPr lang="en-US" sz="2400" baseline="30000" dirty="0" smtClean="0">
                <a:solidFill>
                  <a:schemeClr val="tx1">
                    <a:lumMod val="50000"/>
                    <a:lumOff val="50000"/>
                  </a:schemeClr>
                </a:solidFill>
                <a:ea typeface="+mn-ea"/>
              </a:rPr>
              <a:t>10</a:t>
            </a:r>
            <a:r>
              <a:rPr lang="en-US" sz="2400" dirty="0" smtClean="0">
                <a:solidFill>
                  <a:schemeClr val="tx1">
                    <a:lumMod val="50000"/>
                    <a:lumOff val="50000"/>
                  </a:schemeClr>
                </a:solidFill>
                <a:ea typeface="+mn-ea"/>
              </a:rPr>
              <a:t> flop when global memory limited</a:t>
            </a:r>
          </a:p>
          <a:p>
            <a:pPr marL="990600" lvl="1" indent="-533400" eaLnBrk="1" fontAlgn="auto" hangingPunct="1">
              <a:lnSpc>
                <a:spcPct val="80000"/>
              </a:lnSpc>
              <a:spcAft>
                <a:spcPts val="0"/>
              </a:spcAft>
              <a:buFontTx/>
              <a:buChar char="•"/>
              <a:defRPr/>
            </a:pPr>
            <a:r>
              <a:rPr lang="en-US" sz="2400" dirty="0" smtClean="0">
                <a:solidFill>
                  <a:schemeClr val="tx1">
                    <a:lumMod val="50000"/>
                    <a:lumOff val="50000"/>
                  </a:schemeClr>
                </a:solidFill>
                <a:ea typeface="+mn-ea"/>
              </a:rPr>
              <a:t>Can cause a </a:t>
            </a:r>
            <a:r>
              <a:rPr lang="en-US" sz="2400" dirty="0" smtClean="0">
                <a:solidFill>
                  <a:srgbClr val="33CC33"/>
                </a:solidFill>
                <a:ea typeface="+mn-ea"/>
              </a:rPr>
              <a:t>100x</a:t>
            </a:r>
            <a:r>
              <a:rPr lang="en-US" sz="2400" dirty="0" smtClean="0">
                <a:solidFill>
                  <a:schemeClr val="tx1">
                    <a:lumMod val="50000"/>
                    <a:lumOff val="50000"/>
                  </a:schemeClr>
                </a:solidFill>
                <a:ea typeface="+mn-ea"/>
              </a:rPr>
              <a:t> slowdown!</a:t>
            </a:r>
          </a:p>
          <a:p>
            <a:pPr marL="990600" lvl="1" indent="-533400" eaLnBrk="1" fontAlgn="auto" hangingPunct="1">
              <a:lnSpc>
                <a:spcPct val="80000"/>
              </a:lnSpc>
              <a:spcAft>
                <a:spcPts val="0"/>
              </a:spcAft>
              <a:buFontTx/>
              <a:buChar char="•"/>
              <a:defRPr/>
            </a:pPr>
            <a:endParaRPr lang="en-US" sz="2400" dirty="0" smtClean="0">
              <a:solidFill>
                <a:schemeClr val="tx1">
                  <a:lumMod val="50000"/>
                  <a:lumOff val="50000"/>
                </a:schemeClr>
              </a:solidFill>
              <a:ea typeface="+mn-ea"/>
            </a:endParaRPr>
          </a:p>
          <a:p>
            <a:pPr marL="457200" lvl="1" indent="0" eaLnBrk="1" fontAlgn="auto" hangingPunct="1">
              <a:lnSpc>
                <a:spcPct val="80000"/>
              </a:lnSpc>
              <a:spcAft>
                <a:spcPts val="0"/>
              </a:spcAft>
              <a:buFont typeface="Courier New" pitchFamily="49" charset="0"/>
              <a:buNone/>
              <a:defRPr/>
            </a:pPr>
            <a:r>
              <a:rPr lang="en-US" sz="2400" b="1" i="1" dirty="0" smtClean="0">
                <a:solidFill>
                  <a:schemeClr val="tx1">
                    <a:lumMod val="50000"/>
                    <a:lumOff val="50000"/>
                  </a:schemeClr>
                </a:solidFill>
                <a:ea typeface="+mn-ea"/>
              </a:rPr>
              <a:t>Corollary: Avoid </a:t>
            </a:r>
            <a:r>
              <a:rPr lang="en-US" sz="2400" b="1" i="1" dirty="0" err="1" smtClean="0">
                <a:solidFill>
                  <a:schemeClr val="tx1">
                    <a:lumMod val="50000"/>
                    <a:lumOff val="50000"/>
                  </a:schemeClr>
                </a:solidFill>
                <a:ea typeface="+mn-ea"/>
              </a:rPr>
              <a:t>malloc</a:t>
            </a:r>
            <a:r>
              <a:rPr lang="en-US" sz="2400" b="1" i="1" dirty="0" smtClean="0">
                <a:solidFill>
                  <a:schemeClr val="tx1">
                    <a:lumMod val="50000"/>
                    <a:lumOff val="50000"/>
                  </a:schemeClr>
                </a:solidFill>
                <a:ea typeface="+mn-ea"/>
              </a:rPr>
              <a:t>/free!</a:t>
            </a: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57</a:t>
            </a:fld>
            <a:endParaRPr lang="en-US"/>
          </a:p>
        </p:txBody>
      </p:sp>
    </p:spTree>
    <p:extLst>
      <p:ext uri="{BB962C8B-B14F-4D97-AF65-F5344CB8AC3E}">
        <p14:creationId xmlns:p14="http://schemas.microsoft.com/office/powerpoint/2010/main" val="9937615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Divergence </a:t>
            </a:r>
          </a:p>
          <a:p>
            <a:r>
              <a:rPr lang="en-US" dirty="0" smtClean="0"/>
              <a:t>– Threads in a warp take different execution paths </a:t>
            </a:r>
          </a:p>
          <a:p>
            <a:endParaRPr lang="en-US" dirty="0" smtClean="0"/>
          </a:p>
          <a:p>
            <a:r>
              <a:rPr lang="en-US" dirty="0" smtClean="0"/>
              <a:t>Reason:</a:t>
            </a:r>
            <a:r>
              <a:rPr lang="en-US" baseline="0" dirty="0" smtClean="0"/>
              <a:t> </a:t>
            </a:r>
            <a:r>
              <a:rPr lang="en-US" sz="1200" kern="1200" dirty="0" smtClean="0">
                <a:solidFill>
                  <a:schemeClr val="tx1"/>
                </a:solidFill>
                <a:effectLst/>
                <a:latin typeface="+mn-lt"/>
                <a:ea typeface="+mn-ea"/>
                <a:cs typeface="+mn-cs"/>
              </a:rPr>
              <a:t>Control Flows in Code </a:t>
            </a:r>
            <a:endParaRPr lang="en-US" dirty="0" smtClean="0"/>
          </a:p>
          <a:p>
            <a:r>
              <a:rPr lang="en-US" sz="1200" kern="1200" dirty="0" smtClean="0">
                <a:solidFill>
                  <a:schemeClr val="tx1"/>
                </a:solidFill>
                <a:effectLst/>
                <a:latin typeface="+mn-lt"/>
                <a:ea typeface="+mn-ea"/>
                <a:cs typeface="+mn-cs"/>
              </a:rPr>
              <a:t>– E.g., </a:t>
            </a:r>
            <a:r>
              <a:rPr lang="en-US" sz="1200" b="1" i="1" kern="1200" dirty="0" smtClean="0">
                <a:solidFill>
                  <a:schemeClr val="tx1"/>
                </a:solidFill>
                <a:effectLst/>
                <a:latin typeface="+mn-lt"/>
                <a:ea typeface="+mn-ea"/>
                <a:cs typeface="+mn-cs"/>
              </a:rPr>
              <a:t>if, do, for, while, switch </a:t>
            </a:r>
            <a:endParaRPr lang="en-US" dirty="0" smtClean="0"/>
          </a:p>
          <a:p>
            <a:r>
              <a:rPr lang="en-US" sz="1200" kern="1200" dirty="0" smtClean="0">
                <a:solidFill>
                  <a:schemeClr val="tx1"/>
                </a:solidFill>
                <a:effectLst/>
                <a:latin typeface="+mn-lt"/>
                <a:ea typeface="+mn-ea"/>
                <a:cs typeface="+mn-cs"/>
              </a:rPr>
              <a:t>• Input Data Dependence </a:t>
            </a:r>
            <a:endParaRPr lang="en-US" dirty="0" smtClean="0"/>
          </a:p>
          <a:p>
            <a:r>
              <a:rPr lang="en-US" sz="1200" kern="1200" dirty="0" smtClean="0">
                <a:solidFill>
                  <a:schemeClr val="tx1"/>
                </a:solidFill>
                <a:effectLst/>
                <a:latin typeface="+mn-lt"/>
                <a:ea typeface="+mn-ea"/>
                <a:cs typeface="+mn-cs"/>
              </a:rPr>
              <a:t>– Input data-set </a:t>
            </a:r>
            <a:r>
              <a:rPr lang="en-US" sz="1200" b="1" kern="1200" dirty="0" smtClean="0">
                <a:solidFill>
                  <a:schemeClr val="tx1"/>
                </a:solidFill>
                <a:effectLst/>
                <a:latin typeface="+mn-lt"/>
                <a:ea typeface="+mn-ea"/>
                <a:cs typeface="+mn-cs"/>
              </a:rPr>
              <a:t>--&gt; </a:t>
            </a:r>
            <a:r>
              <a:rPr lang="en-US" sz="1200" kern="1200" dirty="0" smtClean="0">
                <a:solidFill>
                  <a:schemeClr val="tx1"/>
                </a:solidFill>
                <a:effectLst/>
                <a:latin typeface="+mn-lt"/>
                <a:ea typeface="+mn-ea"/>
                <a:cs typeface="+mn-cs"/>
              </a:rPr>
              <a:t>execution path </a:t>
            </a:r>
            <a:endParaRPr lang="en-US" dirty="0" smtClean="0"/>
          </a:p>
          <a:p>
            <a:r>
              <a:rPr lang="en-US" sz="1200" kern="1200" dirty="0" smtClean="0">
                <a:solidFill>
                  <a:schemeClr val="tx1"/>
                </a:solidFill>
                <a:effectLst/>
                <a:latin typeface="+mn-lt"/>
                <a:ea typeface="+mn-ea"/>
                <a:cs typeface="+mn-cs"/>
              </a:rPr>
              <a:t>– Thread-data mapping </a:t>
            </a:r>
            <a:r>
              <a:rPr lang="en-US" sz="1200" b="1" kern="1200" dirty="0" smtClean="0">
                <a:solidFill>
                  <a:schemeClr val="tx1"/>
                </a:solidFill>
                <a:effectLst/>
                <a:latin typeface="+mn-lt"/>
                <a:ea typeface="+mn-ea"/>
                <a:cs typeface="+mn-cs"/>
              </a:rPr>
              <a:t>--&gt; </a:t>
            </a:r>
            <a:r>
              <a:rPr lang="en-US" sz="1200" kern="1200" dirty="0" smtClean="0">
                <a:solidFill>
                  <a:schemeClr val="tx1"/>
                </a:solidFill>
                <a:effectLst/>
                <a:latin typeface="+mn-lt"/>
                <a:ea typeface="+mn-ea"/>
                <a:cs typeface="+mn-cs"/>
              </a:rPr>
              <a:t>amount of thread divergence </a:t>
            </a:r>
            <a:endParaRPr lang="en-US" dirty="0" smtClean="0"/>
          </a:p>
          <a:p>
            <a:endParaRPr lang="en-US" dirty="0" smtClean="0"/>
          </a:p>
          <a:p>
            <a:endParaRPr lang="en-US" dirty="0" smtClean="0"/>
          </a:p>
          <a:p>
            <a:r>
              <a:rPr lang="en-US" sz="1200" kern="1200" dirty="0" smtClean="0">
                <a:solidFill>
                  <a:schemeClr val="tx1"/>
                </a:solidFill>
                <a:effectLst/>
                <a:latin typeface="+mn-lt"/>
                <a:ea typeface="+mn-ea"/>
                <a:cs typeface="+mn-cs"/>
              </a:rPr>
              <a:t>Effect: It </a:t>
            </a:r>
            <a:r>
              <a:rPr lang="en-US" sz="1200" kern="1200" dirty="0" err="1" smtClean="0">
                <a:solidFill>
                  <a:schemeClr val="tx1"/>
                </a:solidFill>
                <a:effectLst/>
                <a:latin typeface="+mn-lt"/>
                <a:ea typeface="+mn-ea"/>
                <a:cs typeface="+mn-cs"/>
              </a:rPr>
              <a:t>Degradis</a:t>
            </a:r>
            <a:r>
              <a:rPr lang="en-US" sz="1200" kern="1200" dirty="0" smtClean="0">
                <a:solidFill>
                  <a:schemeClr val="tx1"/>
                </a:solidFill>
                <a:effectLst/>
                <a:latin typeface="+mn-lt"/>
                <a:ea typeface="+mn-ea"/>
                <a:cs typeface="+mn-cs"/>
              </a:rPr>
              <a:t> GPU Throughput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58</a:t>
            </a:fld>
            <a:endParaRPr lang="en-US"/>
          </a:p>
        </p:txBody>
      </p:sp>
    </p:spTree>
    <p:extLst>
      <p:ext uri="{BB962C8B-B14F-4D97-AF65-F5344CB8AC3E}">
        <p14:creationId xmlns:p14="http://schemas.microsoft.com/office/powerpoint/2010/main" val="9937615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59</a:t>
            </a:fld>
            <a:endParaRPr lang="en-US"/>
          </a:p>
        </p:txBody>
      </p:sp>
    </p:spTree>
    <p:extLst>
      <p:ext uri="{BB962C8B-B14F-4D97-AF65-F5344CB8AC3E}">
        <p14:creationId xmlns:p14="http://schemas.microsoft.com/office/powerpoint/2010/main" val="245697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6</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60</a:t>
            </a:fld>
            <a:endParaRPr lang="en-US"/>
          </a:p>
        </p:txBody>
      </p:sp>
    </p:spTree>
    <p:extLst>
      <p:ext uri="{BB962C8B-B14F-4D97-AF65-F5344CB8AC3E}">
        <p14:creationId xmlns:p14="http://schemas.microsoft.com/office/powerpoint/2010/main" val="470579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Thank you very much for attending NICS-RDAV training. If you have any question, Please ask me or</a:t>
            </a:r>
            <a:r>
              <a:rPr lang="en-US" sz="1200" kern="1200" baseline="0" dirty="0" smtClean="0">
                <a:solidFill>
                  <a:schemeClr val="tx1"/>
                </a:solidFill>
                <a:latin typeface="+mn-lt"/>
                <a:ea typeface="+mn-ea"/>
                <a:cs typeface="+mn-cs"/>
              </a:rPr>
              <a:t> you can email me at </a:t>
            </a:r>
            <a:r>
              <a:rPr lang="fi-FI" sz="1200" kern="1200" dirty="0" smtClean="0">
                <a:solidFill>
                  <a:schemeClr val="tx1"/>
                </a:solidFill>
                <a:latin typeface="+mn-lt"/>
                <a:ea typeface="+mn-ea"/>
                <a:cs typeface="+mn-cs"/>
              </a:rPr>
              <a:t>pragnesh@utk.edu</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62</a:t>
            </a:fld>
            <a:endParaRPr lang="en-US"/>
          </a:p>
        </p:txBody>
      </p:sp>
    </p:spTree>
    <p:extLst>
      <p:ext uri="{BB962C8B-B14F-4D97-AF65-F5344CB8AC3E}">
        <p14:creationId xmlns:p14="http://schemas.microsoft.com/office/powerpoint/2010/main" val="1950848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 am talking</a:t>
            </a:r>
            <a:r>
              <a:rPr lang="en-US" baseline="0" dirty="0" smtClean="0"/>
              <a:t> about MATLAB</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Jacket's memory management system allocates and manages memory for these variables on the GPU automatically, behind-the-scenes. Any functions called on GPU data will execute on the GPU automatically without any extra programming.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dirty="0" err="1" smtClean="0">
                <a:solidFill>
                  <a:srgbClr val="0000FF"/>
                </a:solidFill>
                <a:latin typeface="Courier"/>
              </a:rPr>
              <a:t>addpath</a:t>
            </a:r>
            <a:r>
              <a:rPr lang="en-US" sz="1200" dirty="0" smtClean="0">
                <a:solidFill>
                  <a:prstClr val="black"/>
                </a:solidFill>
                <a:latin typeface="Courier"/>
              </a:rPr>
              <a:t> &lt;</a:t>
            </a:r>
            <a:r>
              <a:rPr lang="en-US" sz="1200" dirty="0" err="1" smtClean="0">
                <a:solidFill>
                  <a:prstClr val="black"/>
                </a:solidFill>
                <a:latin typeface="Courier"/>
              </a:rPr>
              <a:t>jacket_root</a:t>
            </a:r>
            <a:r>
              <a:rPr lang="en-US" sz="1200" dirty="0" smtClean="0">
                <a:solidFill>
                  <a:prstClr val="black"/>
                </a:solidFill>
                <a:latin typeface="Courier"/>
              </a:rPr>
              <a:t>&gt;/engine</a:t>
            </a:r>
          </a:p>
          <a:p>
            <a:r>
              <a:rPr lang="hr-HR" sz="1200" dirty="0" smtClean="0">
                <a:solidFill>
                  <a:prstClr val="black"/>
                </a:solidFill>
                <a:latin typeface="Courier"/>
              </a:rPr>
              <a:t>X = gdouble</a:t>
            </a:r>
            <a:r>
              <a:rPr lang="hr-HR" sz="1200" dirty="0" smtClean="0">
                <a:solidFill>
                  <a:srgbClr val="1A7800"/>
                </a:solidFill>
                <a:latin typeface="Courier"/>
              </a:rPr>
              <a:t>(</a:t>
            </a:r>
            <a:r>
              <a:rPr lang="hr-HR" sz="1200" dirty="0" smtClean="0">
                <a:solidFill>
                  <a:prstClr val="black"/>
                </a:solidFill>
                <a:latin typeface="Courier"/>
              </a:rPr>
              <a:t> </a:t>
            </a:r>
            <a:r>
              <a:rPr lang="hr-HR" sz="1200" dirty="0" smtClean="0">
                <a:solidFill>
                  <a:srgbClr val="0000FF"/>
                </a:solidFill>
                <a:latin typeface="Courier"/>
              </a:rPr>
              <a:t>magic</a:t>
            </a:r>
            <a:r>
              <a:rPr lang="hr-HR" sz="1200" dirty="0" smtClean="0">
                <a:solidFill>
                  <a:srgbClr val="1A7800"/>
                </a:solidFill>
                <a:latin typeface="Courier"/>
              </a:rPr>
              <a:t>(</a:t>
            </a:r>
            <a:r>
              <a:rPr lang="hr-HR" sz="1200" dirty="0" smtClean="0">
                <a:solidFill>
                  <a:prstClr val="black"/>
                </a:solidFill>
                <a:latin typeface="Courier"/>
              </a:rPr>
              <a:t> </a:t>
            </a:r>
            <a:r>
              <a:rPr lang="hr-HR" sz="1200" dirty="0" smtClean="0">
                <a:solidFill>
                  <a:srgbClr val="1B00FF"/>
                </a:solidFill>
                <a:latin typeface="Courier"/>
              </a:rPr>
              <a:t>3</a:t>
            </a:r>
            <a:r>
              <a:rPr lang="hr-HR" sz="1200" dirty="0" smtClean="0">
                <a:solidFill>
                  <a:prstClr val="black"/>
                </a:solidFill>
                <a:latin typeface="Courier"/>
              </a:rPr>
              <a:t> </a:t>
            </a:r>
            <a:r>
              <a:rPr lang="hr-HR" sz="1200" dirty="0" smtClean="0">
                <a:solidFill>
                  <a:srgbClr val="1A7800"/>
                </a:solidFill>
                <a:latin typeface="Courier"/>
              </a:rPr>
              <a:t>)</a:t>
            </a:r>
            <a:r>
              <a:rPr lang="hr-HR" sz="1200" dirty="0" smtClean="0">
                <a:solidFill>
                  <a:prstClr val="black"/>
                </a:solidFill>
                <a:latin typeface="Courier"/>
              </a:rPr>
              <a:t> </a:t>
            </a:r>
            <a:r>
              <a:rPr lang="hr-HR" sz="1200" dirty="0" smtClean="0">
                <a:solidFill>
                  <a:srgbClr val="1A7800"/>
                </a:solidFill>
                <a:latin typeface="Courier"/>
              </a:rPr>
              <a:t>)</a:t>
            </a:r>
            <a:r>
              <a:rPr lang="hr-HR" sz="1200" dirty="0" smtClean="0">
                <a:solidFill>
                  <a:prstClr val="black"/>
                </a:solidFill>
                <a:latin typeface="Courier"/>
              </a:rPr>
              <a:t>;</a:t>
            </a:r>
          </a:p>
          <a:p>
            <a:r>
              <a:rPr lang="tr-TR" sz="1200" dirty="0" smtClean="0">
                <a:solidFill>
                  <a:prstClr val="black"/>
                </a:solidFill>
                <a:latin typeface="Courier"/>
              </a:rPr>
              <a:t>Y = </a:t>
            </a:r>
            <a:r>
              <a:rPr lang="tr-TR" sz="1200" dirty="0" err="1" smtClean="0">
                <a:solidFill>
                  <a:prstClr val="black"/>
                </a:solidFill>
                <a:latin typeface="Courier"/>
              </a:rPr>
              <a:t>gones</a:t>
            </a:r>
            <a:r>
              <a:rPr lang="tr-TR" sz="1200" dirty="0" smtClean="0">
                <a:solidFill>
                  <a:srgbClr val="1A7800"/>
                </a:solidFill>
                <a:latin typeface="Courier"/>
              </a:rPr>
              <a:t>(</a:t>
            </a:r>
            <a:r>
              <a:rPr lang="tr-TR" sz="1200" dirty="0" smtClean="0">
                <a:solidFill>
                  <a:prstClr val="black"/>
                </a:solidFill>
                <a:latin typeface="Courier"/>
              </a:rPr>
              <a:t> </a:t>
            </a:r>
            <a:r>
              <a:rPr lang="tr-TR" sz="1200" dirty="0" smtClean="0">
                <a:solidFill>
                  <a:srgbClr val="1B00FF"/>
                </a:solidFill>
                <a:latin typeface="Courier"/>
              </a:rPr>
              <a:t>3</a:t>
            </a:r>
            <a:r>
              <a:rPr lang="tr-TR" sz="1200" dirty="0" smtClean="0">
                <a:solidFill>
                  <a:prstClr val="black"/>
                </a:solidFill>
                <a:latin typeface="Courier"/>
              </a:rPr>
              <a:t>, </a:t>
            </a:r>
            <a:r>
              <a:rPr lang="tr-TR" sz="1200" dirty="0" smtClean="0">
                <a:solidFill>
                  <a:srgbClr val="8700F7"/>
                </a:solidFill>
                <a:latin typeface="Courier"/>
              </a:rPr>
              <a:t>'</a:t>
            </a:r>
            <a:r>
              <a:rPr lang="tr-TR" sz="1200" dirty="0" err="1" smtClean="0">
                <a:solidFill>
                  <a:srgbClr val="8700F7"/>
                </a:solidFill>
                <a:latin typeface="Courier"/>
              </a:rPr>
              <a:t>double</a:t>
            </a:r>
            <a:r>
              <a:rPr lang="tr-TR" sz="1200" dirty="0" smtClean="0">
                <a:solidFill>
                  <a:srgbClr val="8700F7"/>
                </a:solidFill>
                <a:latin typeface="Courier"/>
              </a:rPr>
              <a:t>'</a:t>
            </a:r>
            <a:r>
              <a:rPr lang="tr-TR" sz="1200" dirty="0" smtClean="0">
                <a:solidFill>
                  <a:prstClr val="black"/>
                </a:solidFill>
                <a:latin typeface="Courier"/>
              </a:rPr>
              <a:t> </a:t>
            </a:r>
            <a:r>
              <a:rPr lang="tr-TR" sz="1200" dirty="0" smtClean="0">
                <a:solidFill>
                  <a:srgbClr val="1A7800"/>
                </a:solidFill>
                <a:latin typeface="Courier"/>
              </a:rPr>
              <a:t>)</a:t>
            </a:r>
            <a:r>
              <a:rPr lang="tr-TR" sz="1200" dirty="0" smtClean="0">
                <a:solidFill>
                  <a:prstClr val="black"/>
                </a:solidFill>
                <a:latin typeface="Courier"/>
              </a:rPr>
              <a:t>;</a:t>
            </a:r>
          </a:p>
          <a:p>
            <a:r>
              <a:rPr lang="en-US" sz="1200" dirty="0" smtClean="0">
                <a:solidFill>
                  <a:prstClr val="black"/>
                </a:solidFill>
                <a:latin typeface="Courier"/>
              </a:rPr>
              <a:t>A = X * Y</a:t>
            </a:r>
          </a:p>
          <a:p>
            <a:r>
              <a:rPr lang="en-US" sz="1200" dirty="0" smtClean="0">
                <a:solidFill>
                  <a:prstClr val="black"/>
                </a:solidFill>
                <a:latin typeface="Courier"/>
              </a:rPr>
              <a:t> </a:t>
            </a:r>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63</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Note that the only difference between this code and CPU-based MATLAB code is the introduction of the GDOUBLE casting functions and GONES. GONES is equivalent to the MATLAB ONES function but creates the matrix on the GPU.</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Suppose you want to bring matrix A on CPU to do some CPU processing. We can use standard MATLAB casting "double(A)" to copy it on CPU memory.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AB5F65-7C2B-0B4A-99F1-08BEABB945E3}" type="slidenum">
              <a:rPr lang="en-US" smtClean="0"/>
              <a:t>64</a:t>
            </a:fld>
            <a:endParaRPr lang="en-US"/>
          </a:p>
        </p:txBody>
      </p:sp>
    </p:spTree>
    <p:extLst>
      <p:ext uri="{BB962C8B-B14F-4D97-AF65-F5344CB8AC3E}">
        <p14:creationId xmlns:p14="http://schemas.microsoft.com/office/powerpoint/2010/main" val="104043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7</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Tesla M2090</a:t>
            </a:r>
          </a:p>
          <a:p>
            <a:endParaRPr lang="pl-PL" dirty="0" smtClean="0"/>
          </a:p>
          <a:p>
            <a:r>
              <a:rPr lang="is-IS" sz="1200" kern="1200" dirty="0" smtClean="0">
                <a:solidFill>
                  <a:schemeClr val="tx1"/>
                </a:solidFill>
                <a:latin typeface="+mn-lt"/>
                <a:ea typeface="+mn-ea"/>
                <a:cs typeface="+mn-cs"/>
              </a:rPr>
              <a:t>Peak</a:t>
            </a:r>
            <a:r>
              <a:rPr lang="is-IS" sz="1200" kern="1200" baseline="0" dirty="0" smtClean="0">
                <a:solidFill>
                  <a:schemeClr val="tx1"/>
                </a:solidFill>
                <a:latin typeface="+mn-lt"/>
                <a:ea typeface="+mn-ea"/>
                <a:cs typeface="+mn-cs"/>
              </a:rPr>
              <a:t> </a:t>
            </a:r>
            <a:r>
              <a:rPr lang="is-IS" sz="1200" kern="1200" dirty="0" smtClean="0">
                <a:solidFill>
                  <a:schemeClr val="tx1"/>
                </a:solidFill>
                <a:latin typeface="+mn-lt"/>
                <a:ea typeface="+mn-ea"/>
                <a:cs typeface="+mn-cs"/>
              </a:rPr>
              <a:t>Double</a:t>
            </a:r>
            <a:r>
              <a:rPr lang="is-IS" sz="1200" kern="1200" baseline="0" dirty="0" smtClean="0">
                <a:solidFill>
                  <a:schemeClr val="tx1"/>
                </a:solidFill>
                <a:latin typeface="+mn-lt"/>
                <a:ea typeface="+mn-ea"/>
                <a:cs typeface="+mn-cs"/>
              </a:rPr>
              <a:t> precision </a:t>
            </a:r>
            <a:r>
              <a:rPr lang="is-IS" sz="1200" kern="1200" dirty="0" smtClean="0">
                <a:solidFill>
                  <a:schemeClr val="tx1"/>
                </a:solidFill>
                <a:latin typeface="+mn-lt"/>
                <a:ea typeface="+mn-ea"/>
                <a:cs typeface="+mn-cs"/>
              </a:rPr>
              <a:t>665 Gigaflops (Tesla M2090)</a:t>
            </a:r>
          </a:p>
          <a:p>
            <a:r>
              <a:rPr lang="is-IS" sz="1200" kern="1200" dirty="0" smtClean="0">
                <a:solidFill>
                  <a:schemeClr val="tx1"/>
                </a:solidFill>
                <a:latin typeface="+mn-lt"/>
                <a:ea typeface="+mn-ea"/>
                <a:cs typeface="+mn-cs"/>
              </a:rPr>
              <a:t>Peak Single</a:t>
            </a:r>
            <a:r>
              <a:rPr lang="is-IS" sz="1200" kern="1200" baseline="0" dirty="0" smtClean="0">
                <a:solidFill>
                  <a:schemeClr val="tx1"/>
                </a:solidFill>
                <a:latin typeface="+mn-lt"/>
                <a:ea typeface="+mn-ea"/>
                <a:cs typeface="+mn-cs"/>
              </a:rPr>
              <a:t> precision </a:t>
            </a:r>
            <a:r>
              <a:rPr lang="is-IS" sz="1200" kern="1200" dirty="0" smtClean="0">
                <a:solidFill>
                  <a:schemeClr val="tx1"/>
                </a:solidFill>
                <a:latin typeface="+mn-lt"/>
                <a:ea typeface="+mn-ea"/>
                <a:cs typeface="+mn-cs"/>
              </a:rPr>
              <a:t>1331 Gigaflops (Tesla M2090)</a:t>
            </a:r>
          </a:p>
          <a:p>
            <a:r>
              <a:rPr lang="is-IS" sz="1200" kern="1200" dirty="0" smtClean="0">
                <a:solidFill>
                  <a:schemeClr val="tx1"/>
                </a:solidFill>
                <a:latin typeface="+mn-lt"/>
                <a:ea typeface="+mn-ea"/>
                <a:cs typeface="+mn-cs"/>
              </a:rPr>
              <a:t>Memory bandwidth</a:t>
            </a:r>
            <a:r>
              <a:rPr lang="is-I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a:rPr>
              <a:t> 1</a:t>
            </a:r>
            <a:r>
              <a:rPr lang="en-US" sz="1200" kern="1200" dirty="0" smtClean="0">
                <a:solidFill>
                  <a:schemeClr val="tx1"/>
                </a:solidFill>
                <a:latin typeface="+mn-lt"/>
                <a:ea typeface="+mn-ea"/>
                <a:cs typeface="+mn-cs"/>
              </a:rPr>
              <a:t>77 GBytes/sec (internal)</a:t>
            </a:r>
          </a:p>
          <a:p>
            <a:r>
              <a:rPr lang="en-US" sz="1200" kern="1200" dirty="0" smtClean="0">
                <a:solidFill>
                  <a:schemeClr val="tx1"/>
                </a:solidFill>
                <a:latin typeface="+mn-lt"/>
                <a:ea typeface="+mn-ea"/>
                <a:cs typeface="+mn-cs"/>
              </a:rPr>
              <a:t>Memory size</a:t>
            </a:r>
            <a:r>
              <a:rPr lang="en-US" sz="1200" kern="1200" baseline="0" dirty="0" smtClean="0">
                <a:solidFill>
                  <a:schemeClr val="tx1"/>
                </a:solidFill>
                <a:latin typeface="+mn-lt"/>
                <a:ea typeface="+mn-ea"/>
                <a:cs typeface="+mn-cs"/>
              </a:rPr>
              <a:t> =&gt; 6GB</a:t>
            </a:r>
            <a:endParaRPr lang="is-IS" sz="1200" kern="1200" dirty="0" smtClean="0">
              <a:solidFill>
                <a:schemeClr val="tx1"/>
              </a:solidFill>
              <a:latin typeface="+mn-lt"/>
              <a:ea typeface="+mn-ea"/>
              <a:cs typeface="+mn-cs"/>
            </a:endParaRPr>
          </a:p>
          <a:p>
            <a:r>
              <a:rPr lang="is-IS" sz="1200" kern="1200" dirty="0" smtClean="0">
                <a:solidFill>
                  <a:schemeClr val="tx1"/>
                </a:solidFill>
                <a:latin typeface="+mn-lt"/>
                <a:ea typeface="+mn-ea"/>
                <a:cs typeface="+mn-cs"/>
              </a:rPr>
              <a:t>512 CUDA cores</a:t>
            </a:r>
          </a:p>
          <a:p>
            <a:endParaRPr lang="is-I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Users across science &amp; engineering disciplines are achieving 100x or better speedups on GPUs </a:t>
            </a:r>
            <a:endParaRPr lang="en-US" dirty="0" smtClean="0"/>
          </a:p>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8</a:t>
            </a:fld>
            <a:endParaRPr lang="en-US"/>
          </a:p>
        </p:txBody>
      </p:sp>
    </p:spTree>
    <p:extLst>
      <p:ext uri="{BB962C8B-B14F-4D97-AF65-F5344CB8AC3E}">
        <p14:creationId xmlns:p14="http://schemas.microsoft.com/office/powerpoint/2010/main" val="19351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B5F65-7C2B-0B4A-99F1-08BEABB945E3}" type="slidenum">
              <a:rPr lang="en-US" smtClean="0"/>
              <a:t>9</a:t>
            </a:fld>
            <a:endParaRPr lang="en-US"/>
          </a:p>
        </p:txBody>
      </p:sp>
    </p:spTree>
    <p:extLst>
      <p:ext uri="{BB962C8B-B14F-4D97-AF65-F5344CB8AC3E}">
        <p14:creationId xmlns:p14="http://schemas.microsoft.com/office/powerpoint/2010/main" val="19351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00284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46883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8578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76F13-7368-CD4A-89A5-47AE9B98E778}" type="datetimeFigureOut">
              <a:rPr lang="en-US" smtClean="0"/>
              <a:t>6/7/15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428847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76F13-7368-CD4A-89A5-47AE9B98E778}" type="datetimeFigureOut">
              <a:rPr lang="en-US" smtClean="0"/>
              <a:t>6/7/15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176493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76F13-7368-CD4A-89A5-47AE9B98E778}" type="datetimeFigureOut">
              <a:rPr lang="en-US" smtClean="0"/>
              <a:t>6/7/15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276423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A76F13-7368-CD4A-89A5-47AE9B98E778}" type="datetimeFigureOut">
              <a:rPr lang="en-US" smtClean="0"/>
              <a:t>6/7/15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1599521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76F13-7368-CD4A-89A5-47AE9B98E778}" type="datetimeFigureOut">
              <a:rPr lang="en-US" smtClean="0"/>
              <a:t>6/7/15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121813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76F13-7368-CD4A-89A5-47AE9B98E778}" type="datetimeFigureOut">
              <a:rPr lang="en-US" smtClean="0"/>
              <a:t>6/7/15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130060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76F13-7368-CD4A-89A5-47AE9B98E778}" type="datetimeFigureOut">
              <a:rPr lang="en-US" smtClean="0"/>
              <a:t>6/7/15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4052990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76F13-7368-CD4A-89A5-47AE9B98E778}" type="datetimeFigureOut">
              <a:rPr lang="en-US" smtClean="0"/>
              <a:t>6/7/15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398715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36116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76F13-7368-CD4A-89A5-47AE9B98E778}" type="datetimeFigureOut">
              <a:rPr lang="en-US" smtClean="0"/>
              <a:t>6/7/15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245129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76F13-7368-CD4A-89A5-47AE9B98E778}" type="datetimeFigureOut">
              <a:rPr lang="en-US" smtClean="0"/>
              <a:t>6/7/15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2595778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76F13-7368-CD4A-89A5-47AE9B98E778}" type="datetimeFigureOut">
              <a:rPr lang="en-US" smtClean="0"/>
              <a:t>6/7/15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C8792-0575-D846-9C82-938AE6AF392A}" type="slidenum">
              <a:rPr lang="en-US" smtClean="0"/>
              <a:t>‹#›</a:t>
            </a:fld>
            <a:endParaRPr lang="en-US"/>
          </a:p>
        </p:txBody>
      </p:sp>
    </p:spTree>
    <p:extLst>
      <p:ext uri="{BB962C8B-B14F-4D97-AF65-F5344CB8AC3E}">
        <p14:creationId xmlns:p14="http://schemas.microsoft.com/office/powerpoint/2010/main" val="289485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01585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3258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6/7/15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5516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6/7/15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3371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6/7/15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48720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0092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445895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6/7/15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11117295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199" y="6295694"/>
            <a:ext cx="7356299" cy="50111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8104084" y="6356350"/>
            <a:ext cx="5827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pic>
        <p:nvPicPr>
          <p:cNvPr id="7" name="Picture 6"/>
          <p:cNvPicPr>
            <a:picLocks noChangeAspect="1"/>
          </p:cNvPicPr>
          <p:nvPr userDrawn="1"/>
        </p:nvPicPr>
        <p:blipFill>
          <a:blip r:embed="rId13"/>
          <a:stretch>
            <a:fillRect/>
          </a:stretch>
        </p:blipFill>
        <p:spPr>
          <a:xfrm>
            <a:off x="0" y="-35675"/>
            <a:ext cx="9144000" cy="1635875"/>
          </a:xfrm>
          <a:prstGeom prst="rect">
            <a:avLst/>
          </a:prstGeom>
        </p:spPr>
      </p:pic>
      <p:pic>
        <p:nvPicPr>
          <p:cNvPr id="13" name="Picture 12"/>
          <p:cNvPicPr>
            <a:picLocks noChangeAspect="1"/>
          </p:cNvPicPr>
          <p:nvPr userDrawn="1"/>
        </p:nvPicPr>
        <p:blipFill>
          <a:blip r:embed="rId14"/>
          <a:stretch>
            <a:fillRect/>
          </a:stretch>
        </p:blipFill>
        <p:spPr>
          <a:xfrm>
            <a:off x="467962" y="6338742"/>
            <a:ext cx="1331943" cy="396919"/>
          </a:xfrm>
          <a:prstGeom prst="rect">
            <a:avLst/>
          </a:prstGeom>
        </p:spPr>
      </p:pic>
      <p:pic>
        <p:nvPicPr>
          <p:cNvPr id="16" name="Picture 15"/>
          <p:cNvPicPr>
            <a:picLocks noChangeAspect="1"/>
          </p:cNvPicPr>
          <p:nvPr userDrawn="1"/>
        </p:nvPicPr>
        <p:blipFill>
          <a:blip r:embed="rId15"/>
          <a:stretch>
            <a:fillRect/>
          </a:stretch>
        </p:blipFill>
        <p:spPr>
          <a:xfrm>
            <a:off x="6442323" y="6294122"/>
            <a:ext cx="1371175" cy="504842"/>
          </a:xfrm>
          <a:prstGeom prst="rect">
            <a:avLst/>
          </a:prstGeom>
        </p:spPr>
      </p:pic>
      <p:pic>
        <p:nvPicPr>
          <p:cNvPr id="17" name="Picture 16"/>
          <p:cNvPicPr>
            <a:picLocks noChangeAspect="1"/>
          </p:cNvPicPr>
          <p:nvPr userDrawn="1"/>
        </p:nvPicPr>
        <p:blipFill>
          <a:blip r:embed="rId16"/>
          <a:stretch>
            <a:fillRect/>
          </a:stretch>
        </p:blipFill>
        <p:spPr>
          <a:xfrm>
            <a:off x="5706759" y="6295694"/>
            <a:ext cx="653823" cy="501650"/>
          </a:xfrm>
          <a:prstGeom prst="rect">
            <a:avLst/>
          </a:prstGeom>
        </p:spPr>
      </p:pic>
      <p:pic>
        <p:nvPicPr>
          <p:cNvPr id="20" name="Picture 19"/>
          <p:cNvPicPr>
            <a:picLocks noChangeAspect="1"/>
          </p:cNvPicPr>
          <p:nvPr userDrawn="1"/>
        </p:nvPicPr>
        <p:blipFill>
          <a:blip r:embed="rId17"/>
          <a:stretch>
            <a:fillRect/>
          </a:stretch>
        </p:blipFill>
        <p:spPr>
          <a:xfrm>
            <a:off x="1929170" y="6310184"/>
            <a:ext cx="1622439" cy="434970"/>
          </a:xfrm>
          <a:prstGeom prst="rect">
            <a:avLst/>
          </a:prstGeom>
        </p:spPr>
      </p:pic>
      <p:pic>
        <p:nvPicPr>
          <p:cNvPr id="22" name="Picture 21"/>
          <p:cNvPicPr>
            <a:picLocks noChangeAspect="1"/>
          </p:cNvPicPr>
          <p:nvPr userDrawn="1"/>
        </p:nvPicPr>
        <p:blipFill>
          <a:blip r:embed="rId18"/>
          <a:stretch>
            <a:fillRect/>
          </a:stretch>
        </p:blipFill>
        <p:spPr>
          <a:xfrm>
            <a:off x="3679124" y="6320681"/>
            <a:ext cx="609600" cy="342900"/>
          </a:xfrm>
          <a:prstGeom prst="rect">
            <a:avLst/>
          </a:prstGeom>
        </p:spPr>
      </p:pic>
      <p:pic>
        <p:nvPicPr>
          <p:cNvPr id="23" name="Picture 22"/>
          <p:cNvPicPr>
            <a:picLocks noChangeAspect="1"/>
          </p:cNvPicPr>
          <p:nvPr userDrawn="1"/>
        </p:nvPicPr>
        <p:blipFill>
          <a:blip r:embed="rId19"/>
          <a:stretch>
            <a:fillRect/>
          </a:stretch>
        </p:blipFill>
        <p:spPr>
          <a:xfrm>
            <a:off x="5251284" y="6338742"/>
            <a:ext cx="406400" cy="482600"/>
          </a:xfrm>
          <a:prstGeom prst="rect">
            <a:avLst/>
          </a:prstGeom>
        </p:spPr>
      </p:pic>
    </p:spTree>
    <p:extLst>
      <p:ext uri="{BB962C8B-B14F-4D97-AF65-F5344CB8AC3E}">
        <p14:creationId xmlns:p14="http://schemas.microsoft.com/office/powerpoint/2010/main" val="747183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hyperlink" Target="http://www.nics.tennessee.edu/~ksharkey/tutorials/" TargetMode="External"/><Relationship Id="rId4" Type="http://schemas.openxmlformats.org/officeDocument/2006/relationships/hyperlink" Target="https://www.olcf.ornl.gov/tutorials/cuda-vector-addition/" TargetMode="Externa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http://www.nics.tennessee.edu/~ksharkey/tutorials/"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hyperlink" Target="https://wiki-rdav.nics.tennessee.edu/index.php/Using_the_Nvidia_GPUs_on_Nautilus" TargetMode="External"/><Relationship Id="rId4" Type="http://schemas.openxmlformats.org/officeDocument/2006/relationships/hyperlink" Target="http://keeneland.gatech.edu/support/quick-start%23runningjobs" TargetMode="Externa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hyperlink" Target="http://www.openacc-standard.org/"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1" Type="http://schemas.openxmlformats.org/officeDocument/2006/relationships/hyperlink" Target="http://keeneland.gatech.edu/software/cuda" TargetMode="External"/><Relationship Id="rId12" Type="http://schemas.openxmlformats.org/officeDocument/2006/relationships/hyperlink" Target="http://developer.nvidia.com/nvidia-visual-profiler" TargetMode="External"/><Relationship Id="rId13"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developer.nvidia.com/category/zone/cuda-zone" TargetMode="External"/><Relationship Id="rId4" Type="http://schemas.openxmlformats.org/officeDocument/2006/relationships/hyperlink" Target="http://gpgpu.org/" TargetMode="External"/><Relationship Id="rId5" Type="http://schemas.openxmlformats.org/officeDocument/2006/relationships/hyperlink" Target="http://developer.nvidia.com/about-parallel-forall" TargetMode="External"/><Relationship Id="rId6" Type="http://schemas.openxmlformats.org/officeDocument/2006/relationships/hyperlink" Target="http://www.gputechconf.com/page/home.html" TargetMode="External"/><Relationship Id="rId7" Type="http://schemas.openxmlformats.org/officeDocument/2006/relationships/hyperlink" Target="http://software.intel.com/en-us/articles/vcsource-tools-opencl-sdk/" TargetMode="External"/><Relationship Id="rId8" Type="http://schemas.openxmlformats.org/officeDocument/2006/relationships/hyperlink" Target="http://developer.amd.com/pages/default.aspx" TargetMode="External"/><Relationship Id="rId9" Type="http://schemas.openxmlformats.org/officeDocument/2006/relationships/hyperlink" Target="http://developer.download.nvidia.com/compute/DevZone/docs/html/CUDALibraries/doc/CUBLAS_Library.pdf" TargetMode="External"/><Relationship Id="rId10" Type="http://schemas.openxmlformats.org/officeDocument/2006/relationships/hyperlink" Target="http://www.vpac.org/files/GPU-Slides/04.debugging_profiling_tools.pdf"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s://nimrodteam.org/meetings/team_mtg_8_10/nimrod_gpu.pdf" TargetMode="External"/><Relationship Id="rId4" Type="http://schemas.openxmlformats.org/officeDocument/2006/relationships/hyperlink" Target="http://people.maths.ox.ac.uk/~gilesm/hpc/NVIDIA/NVIDIA_CUDA_Tutorial_No_NDA_Apr08.pdf" TargetMode="External"/><Relationship Id="rId5" Type="http://schemas.openxmlformats.org/officeDocument/2006/relationships/hyperlink" Target="http://www.nvidia.com/docs/IO/105880/DS-Tesla-M-Class-Aug11.pdf" TargetMode="External"/><Relationship Id="rId6" Type="http://schemas.openxmlformats.org/officeDocument/2006/relationships/hyperlink" Target="http://www.nics.tennessee.edu/~ksharkey/tutorials/" TargetMode="External"/><Relationship Id="rId7" Type="http://schemas.openxmlformats.org/officeDocument/2006/relationships/hyperlink" Target="http://en.wikipedia.org/wiki/Graphics_processing_unit" TargetMode="External"/><Relationship Id="rId8" Type="http://schemas.openxmlformats.org/officeDocument/2006/relationships/hyperlink" Target="http://www.cc.gatech.edu/~vetter/keeneland/tutorial-2012-02-20/08-opencl.pdf" TargetMode="External"/><Relationship Id="rId9" Type="http://schemas.openxmlformats.org/officeDocument/2006/relationships/hyperlink" Target="http://developer.amd.com/gpu_assets/OpenCL_Parallel_Computing_for_CPUs_and_GPUs_201003.pdf" TargetMode="External"/><Relationship Id="rId10" Type="http://schemas.openxmlformats.org/officeDocument/2006/relationships/hyperlink" Target="http://gamelab.epitech.eu/blogtech/?p=28" TargetMode="External"/><Relationship Id="rId11"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hyperlink" Target="http://www.accelereyes.com/"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61301"/>
            <a:ext cx="8229600" cy="1719367"/>
          </a:xfrm>
        </p:spPr>
        <p:txBody>
          <a:bodyPr>
            <a:normAutofit/>
          </a:bodyPr>
          <a:lstStyle/>
          <a:p>
            <a:r>
              <a:rPr lang="en-US" dirty="0" smtClean="0">
                <a:latin typeface="Arial"/>
                <a:cs typeface="Arial"/>
              </a:rPr>
              <a:t>Introduction to GPGPU Programming</a:t>
            </a:r>
            <a:endParaRPr lang="en-US" dirty="0">
              <a:latin typeface="Arial"/>
              <a:cs typeface="Arial"/>
            </a:endParaRPr>
          </a:p>
        </p:txBody>
      </p:sp>
      <p:sp>
        <p:nvSpPr>
          <p:cNvPr id="2" name="Content Placeholder 1"/>
          <p:cNvSpPr>
            <a:spLocks noGrp="1"/>
          </p:cNvSpPr>
          <p:nvPr>
            <p:ph idx="1"/>
          </p:nvPr>
        </p:nvSpPr>
        <p:spPr>
          <a:xfrm>
            <a:off x="457200" y="3604213"/>
            <a:ext cx="8229600" cy="2400830"/>
          </a:xfrm>
        </p:spPr>
        <p:txBody>
          <a:bodyPr/>
          <a:lstStyle/>
          <a:p>
            <a:pPr marL="0" indent="0" algn="ctr">
              <a:buNone/>
            </a:pPr>
            <a:r>
              <a:rPr lang="en-US" sz="2400" dirty="0" err="1" smtClean="0">
                <a:latin typeface="Arial"/>
                <a:cs typeface="Arial"/>
              </a:rPr>
              <a:t>Junqi</a:t>
            </a:r>
            <a:r>
              <a:rPr lang="en-US" sz="2400" dirty="0" smtClean="0">
                <a:latin typeface="Arial"/>
                <a:cs typeface="Arial"/>
              </a:rPr>
              <a:t> Yin</a:t>
            </a:r>
          </a:p>
          <a:p>
            <a:pPr marL="0" indent="0" algn="ctr">
              <a:buNone/>
            </a:pPr>
            <a:r>
              <a:rPr lang="en-US" sz="2400" dirty="0" smtClean="0">
                <a:latin typeface="Arial"/>
                <a:cs typeface="Arial"/>
              </a:rPr>
              <a:t>National </a:t>
            </a:r>
            <a:r>
              <a:rPr lang="en-US" sz="2400" dirty="0" smtClean="0">
                <a:latin typeface="Arial"/>
                <a:cs typeface="Arial"/>
              </a:rPr>
              <a:t>Institute for Computational Sciences</a:t>
            </a:r>
          </a:p>
          <a:p>
            <a:pPr marL="0" indent="0" algn="ctr">
              <a:buNone/>
            </a:pPr>
            <a:r>
              <a:rPr lang="en-US" sz="2400" dirty="0" smtClean="0">
                <a:latin typeface="Arial"/>
                <a:cs typeface="Arial"/>
              </a:rPr>
              <a:t>June</a:t>
            </a:r>
            <a:r>
              <a:rPr lang="en-US" sz="2400" dirty="0" smtClean="0">
                <a:latin typeface="Arial"/>
                <a:cs typeface="Arial"/>
              </a:rPr>
              <a:t> 9, 2015</a:t>
            </a:r>
            <a:endParaRPr lang="en-US" sz="2400" dirty="0" smtClean="0">
              <a:latin typeface="Arial"/>
              <a:cs typeface="Arial"/>
            </a:endParaRPr>
          </a:p>
          <a:p>
            <a:pPr marL="0" indent="0" algn="ctr">
              <a:buNone/>
            </a:pPr>
            <a:endParaRPr lang="en-US" dirty="0" smtClean="0"/>
          </a:p>
        </p:txBody>
      </p:sp>
      <p:pic>
        <p:nvPicPr>
          <p:cNvPr id="5" name="Picture 4"/>
          <p:cNvPicPr>
            <a:picLocks noChangeAspect="1"/>
          </p:cNvPicPr>
          <p:nvPr/>
        </p:nvPicPr>
        <p:blipFill>
          <a:blip r:embed="rId3"/>
          <a:stretch>
            <a:fillRect/>
          </a:stretch>
        </p:blipFill>
        <p:spPr>
          <a:xfrm>
            <a:off x="0" y="-15114"/>
            <a:ext cx="9144000" cy="1635875"/>
          </a:xfrm>
          <a:prstGeom prst="rect">
            <a:avLst/>
          </a:prstGeom>
        </p:spPr>
      </p:pic>
      <p:pic>
        <p:nvPicPr>
          <p:cNvPr id="9" name="Picture 8"/>
          <p:cNvPicPr>
            <a:picLocks noChangeAspect="1"/>
          </p:cNvPicPr>
          <p:nvPr/>
        </p:nvPicPr>
        <p:blipFill>
          <a:blip r:embed="rId4"/>
          <a:stretch>
            <a:fillRect/>
          </a:stretch>
        </p:blipFill>
        <p:spPr>
          <a:xfrm>
            <a:off x="8382000" y="6331335"/>
            <a:ext cx="609600" cy="342900"/>
          </a:xfrm>
          <a:prstGeom prst="rect">
            <a:avLst/>
          </a:prstGeom>
        </p:spPr>
      </p:pic>
      <p:pic>
        <p:nvPicPr>
          <p:cNvPr id="10" name="Picture 9" descr="nics_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03" y="6331335"/>
            <a:ext cx="1632756" cy="391125"/>
          </a:xfrm>
          <a:prstGeom prst="rect">
            <a:avLst/>
          </a:prstGeom>
        </p:spPr>
      </p:pic>
    </p:spTree>
    <p:extLst>
      <p:ext uri="{BB962C8B-B14F-4D97-AF65-F5344CB8AC3E}">
        <p14:creationId xmlns:p14="http://schemas.microsoft.com/office/powerpoint/2010/main" val="36108807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Supports CUDA and OpenCL </a:t>
            </a:r>
          </a:p>
          <a:p>
            <a:pPr>
              <a:buFont typeface="Wingdings" charset="2"/>
              <a:buChar char="§"/>
            </a:pPr>
            <a:r>
              <a:rPr lang="en-US" sz="3000" dirty="0" smtClean="0">
                <a:latin typeface="Arial"/>
                <a:cs typeface="Arial"/>
              </a:rPr>
              <a:t>Fermi(Tesla version)</a:t>
            </a:r>
          </a:p>
          <a:p>
            <a:pPr lvl="1">
              <a:buFont typeface="Wingdings" charset="2"/>
              <a:buChar char="Ø"/>
            </a:pPr>
            <a:r>
              <a:rPr lang="en-US" sz="2600" dirty="0" smtClean="0">
                <a:latin typeface="Arial"/>
                <a:cs typeface="Arial"/>
              </a:rPr>
              <a:t>Upto 512 cores</a:t>
            </a:r>
          </a:p>
          <a:p>
            <a:pPr lvl="1">
              <a:buFont typeface="Wingdings" charset="2"/>
              <a:buChar char="Ø"/>
            </a:pPr>
            <a:r>
              <a:rPr lang="en-US" sz="2600" dirty="0" smtClean="0">
                <a:latin typeface="Arial"/>
                <a:cs typeface="Arial"/>
              </a:rPr>
              <a:t>Upto 6GB memory</a:t>
            </a:r>
          </a:p>
          <a:p>
            <a:pPr lvl="1">
              <a:buFont typeface="Wingdings" charset="2"/>
              <a:buChar char="Ø"/>
            </a:pPr>
            <a:r>
              <a:rPr lang="en-US" sz="2600" dirty="0" smtClean="0">
                <a:latin typeface="Arial"/>
                <a:cs typeface="Arial"/>
              </a:rPr>
              <a:t>Upto 665 </a:t>
            </a:r>
            <a:r>
              <a:rPr lang="en-US" sz="2600" dirty="0">
                <a:latin typeface="Arial"/>
                <a:cs typeface="Arial"/>
              </a:rPr>
              <a:t>GFLOPS </a:t>
            </a:r>
            <a:r>
              <a:rPr lang="en-US" sz="2600" dirty="0" smtClean="0">
                <a:latin typeface="Arial"/>
                <a:cs typeface="Arial"/>
              </a:rPr>
              <a:t>– Double precision</a:t>
            </a:r>
          </a:p>
          <a:p>
            <a:pPr lvl="1">
              <a:buFont typeface="Wingdings" charset="2"/>
              <a:buChar char="Ø"/>
            </a:pPr>
            <a:r>
              <a:rPr lang="en-US" sz="2600" dirty="0" smtClean="0">
                <a:latin typeface="Arial"/>
                <a:cs typeface="Arial"/>
              </a:rPr>
              <a:t>Caches included: L1 per multiprocessor, L2 shared</a:t>
            </a:r>
            <a:endParaRPr lang="en-US" sz="3000" dirty="0" smtClean="0">
              <a:latin typeface="Arial"/>
              <a:cs typeface="Arial"/>
            </a:endParaRPr>
          </a:p>
          <a:p>
            <a:pPr>
              <a:buFont typeface="Wingdings" charset="2"/>
              <a:buChar char="§"/>
            </a:pPr>
            <a:r>
              <a:rPr lang="en-US" sz="3000" dirty="0" smtClean="0">
                <a:latin typeface="Arial"/>
                <a:cs typeface="Arial"/>
              </a:rPr>
              <a:t>Kepler in 2012</a:t>
            </a:r>
          </a:p>
          <a:p>
            <a:pPr>
              <a:buFont typeface="Wingdings" charset="2"/>
              <a:buChar char="§"/>
            </a:pPr>
            <a:r>
              <a:rPr lang="en-US" sz="3000" dirty="0" smtClean="0">
                <a:latin typeface="Arial"/>
                <a:cs typeface="Arial"/>
              </a:rPr>
              <a:t>Maxwell in 2014</a:t>
            </a:r>
          </a:p>
          <a:p>
            <a:pPr marL="0" indent="0">
              <a:buNone/>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NVIDIA GPUs:</a:t>
            </a:r>
            <a:endParaRPr lang="en-US" sz="4200" dirty="0">
              <a:latin typeface="Arial"/>
              <a:cs typeface="Arial"/>
            </a:endParaRPr>
          </a:p>
        </p:txBody>
      </p:sp>
    </p:spTree>
    <p:extLst>
      <p:ext uri="{BB962C8B-B14F-4D97-AF65-F5344CB8AC3E}">
        <p14:creationId xmlns:p14="http://schemas.microsoft.com/office/powerpoint/2010/main" val="23424141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Desktop GPUs</a:t>
            </a:r>
          </a:p>
          <a:p>
            <a:pPr lvl="1">
              <a:buFont typeface="Wingdings" charset="2"/>
              <a:buChar char="Ø"/>
            </a:pPr>
            <a:r>
              <a:rPr lang="en-US" sz="2600" dirty="0" smtClean="0">
                <a:latin typeface="Arial"/>
                <a:cs typeface="Arial"/>
              </a:rPr>
              <a:t>Radeon series</a:t>
            </a:r>
          </a:p>
          <a:p>
            <a:pPr>
              <a:buFont typeface="Wingdings" charset="2"/>
              <a:buChar char="§"/>
            </a:pPr>
            <a:r>
              <a:rPr lang="en-US" sz="3000" dirty="0" smtClean="0">
                <a:latin typeface="Arial"/>
                <a:cs typeface="Arial"/>
              </a:rPr>
              <a:t>Mobile GPUs</a:t>
            </a:r>
          </a:p>
          <a:p>
            <a:pPr lvl="1">
              <a:buFont typeface="Wingdings" charset="2"/>
              <a:buChar char="Ø"/>
            </a:pPr>
            <a:r>
              <a:rPr lang="en-US" sz="2600" dirty="0" smtClean="0">
                <a:solidFill>
                  <a:prstClr val="black"/>
                </a:solidFill>
                <a:latin typeface="Arial"/>
                <a:cs typeface="Arial"/>
              </a:rPr>
              <a:t>Mobility Radeon</a:t>
            </a:r>
            <a:endParaRPr lang="en-US" sz="2600" dirty="0" smtClean="0">
              <a:latin typeface="Arial"/>
              <a:cs typeface="Arial"/>
            </a:endParaRPr>
          </a:p>
          <a:p>
            <a:pPr>
              <a:buFont typeface="Wingdings" charset="2"/>
              <a:buChar char="§"/>
            </a:pPr>
            <a:r>
              <a:rPr lang="en-US" sz="3000" dirty="0" smtClean="0">
                <a:latin typeface="Arial"/>
                <a:cs typeface="Arial"/>
              </a:rPr>
              <a:t>Workstation GPUs</a:t>
            </a:r>
          </a:p>
          <a:p>
            <a:pPr lvl="1">
              <a:buFont typeface="Wingdings" charset="2"/>
              <a:buChar char="Ø"/>
            </a:pPr>
            <a:r>
              <a:rPr lang="en-US" sz="2600" dirty="0" smtClean="0">
                <a:latin typeface="Arial"/>
                <a:cs typeface="Arial"/>
              </a:rPr>
              <a:t>FirePro, FireStream</a:t>
            </a:r>
          </a:p>
          <a:p>
            <a:pPr lvl="0">
              <a:buFont typeface="Wingdings" charset="2"/>
              <a:buChar char="§"/>
            </a:pPr>
            <a:r>
              <a:rPr lang="en-US" sz="3000" dirty="0" smtClean="0">
                <a:solidFill>
                  <a:prstClr val="black"/>
                </a:solidFill>
                <a:latin typeface="Arial"/>
                <a:cs typeface="Arial"/>
              </a:rPr>
              <a:t>Supports OpenCL (no CUDA)</a:t>
            </a:r>
            <a:endParaRPr lang="en-US" sz="3000" dirty="0">
              <a:solidFill>
                <a:prstClr val="black"/>
              </a:solidFill>
              <a:latin typeface="Arial"/>
              <a:cs typeface="Arial"/>
            </a:endParaRPr>
          </a:p>
          <a:p>
            <a:pPr lvl="1">
              <a:buFont typeface="Wingdings" charset="2"/>
              <a:buChar char="§"/>
            </a:pPr>
            <a:endParaRPr lang="en-US" sz="26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AMD GPUs:</a:t>
            </a:r>
            <a:endParaRPr lang="en-US" sz="4200" dirty="0">
              <a:latin typeface="Arial"/>
              <a:cs typeface="Arial"/>
            </a:endParaRPr>
          </a:p>
        </p:txBody>
      </p:sp>
    </p:spTree>
    <p:extLst>
      <p:ext uri="{BB962C8B-B14F-4D97-AF65-F5344CB8AC3E}">
        <p14:creationId xmlns:p14="http://schemas.microsoft.com/office/powerpoint/2010/main" val="449679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447716" cy="4644571"/>
          </a:xfrm>
        </p:spPr>
        <p:txBody>
          <a:bodyPr>
            <a:normAutofit/>
          </a:bodyPr>
          <a:lstStyle/>
          <a:p>
            <a:pPr>
              <a:buFont typeface="Wingdings" charset="2"/>
              <a:buChar char="§"/>
            </a:pPr>
            <a:r>
              <a:rPr lang="en-US" sz="2800" dirty="0" smtClean="0">
                <a:latin typeface="Arial"/>
                <a:cs typeface="Arial"/>
              </a:rPr>
              <a:t>Large amount of nodes.</a:t>
            </a:r>
          </a:p>
          <a:p>
            <a:pPr lvl="1">
              <a:buFont typeface="Wingdings" charset="2"/>
              <a:buChar char="Ø"/>
            </a:pPr>
            <a:r>
              <a:rPr lang="en-US" sz="2200" dirty="0" smtClean="0">
                <a:solidFill>
                  <a:prstClr val="black"/>
                </a:solidFill>
                <a:latin typeface="Arial"/>
                <a:cs typeface="Arial"/>
              </a:rPr>
              <a:t>Distributed memory</a:t>
            </a:r>
          </a:p>
          <a:p>
            <a:pPr lvl="1">
              <a:buFont typeface="Wingdings" charset="2"/>
              <a:buChar char="Ø"/>
            </a:pPr>
            <a:r>
              <a:rPr lang="en-US" sz="2200" dirty="0" smtClean="0">
                <a:solidFill>
                  <a:prstClr val="black"/>
                </a:solidFill>
                <a:latin typeface="Arial"/>
                <a:cs typeface="Arial"/>
              </a:rPr>
              <a:t>Multicore processors (e.g. 12 cores per node Kraken)</a:t>
            </a:r>
            <a:endParaRPr lang="en-US" sz="2800" dirty="0" smtClean="0">
              <a:latin typeface="Arial"/>
              <a:cs typeface="Arial"/>
            </a:endParaRPr>
          </a:p>
          <a:p>
            <a:pPr lvl="0">
              <a:buFont typeface="Wingdings" charset="2"/>
              <a:buChar char="§"/>
            </a:pPr>
            <a:r>
              <a:rPr lang="en-US" sz="2800" dirty="0" smtClean="0">
                <a:solidFill>
                  <a:prstClr val="black"/>
                </a:solidFill>
                <a:latin typeface="Arial"/>
                <a:cs typeface="Arial"/>
              </a:rPr>
              <a:t>Fast interconnect.</a:t>
            </a:r>
            <a:endParaRPr lang="en-US" sz="2800" dirty="0" smtClean="0">
              <a:latin typeface="Arial"/>
              <a:cs typeface="Arial"/>
            </a:endParaRPr>
          </a:p>
          <a:p>
            <a:pPr>
              <a:buFont typeface="Wingdings" charset="2"/>
              <a:buChar char="§"/>
            </a:pPr>
            <a:r>
              <a:rPr lang="en-US" sz="2800" dirty="0" smtClean="0">
                <a:latin typeface="Arial"/>
                <a:cs typeface="Arial"/>
              </a:rPr>
              <a:t>Programming models</a:t>
            </a:r>
          </a:p>
          <a:p>
            <a:pPr lvl="1">
              <a:buFont typeface="Wingdings" charset="2"/>
              <a:buChar char="Ø"/>
            </a:pPr>
            <a:r>
              <a:rPr lang="en-US" sz="2200" dirty="0" smtClean="0">
                <a:solidFill>
                  <a:prstClr val="black"/>
                </a:solidFill>
                <a:latin typeface="Arial"/>
                <a:cs typeface="Arial"/>
              </a:rPr>
              <a:t>MPI</a:t>
            </a:r>
          </a:p>
          <a:p>
            <a:pPr lvl="1">
              <a:buFont typeface="Wingdings" charset="2"/>
              <a:buChar char="Ø"/>
            </a:pPr>
            <a:r>
              <a:rPr lang="en-US" sz="2200" dirty="0" smtClean="0">
                <a:solidFill>
                  <a:prstClr val="black"/>
                </a:solidFill>
                <a:latin typeface="Arial"/>
                <a:cs typeface="Arial"/>
              </a:rPr>
              <a:t>Hybrid (Pthreads</a:t>
            </a:r>
            <a:r>
              <a:rPr lang="en-US" sz="2200" dirty="0">
                <a:solidFill>
                  <a:prstClr val="black"/>
                </a:solidFill>
                <a:latin typeface="Arial"/>
                <a:cs typeface="Arial"/>
              </a:rPr>
              <a:t>/</a:t>
            </a:r>
            <a:r>
              <a:rPr lang="en-US" sz="2200" dirty="0" smtClean="0">
                <a:solidFill>
                  <a:prstClr val="black"/>
                </a:solidFill>
                <a:latin typeface="Arial"/>
                <a:cs typeface="Arial"/>
              </a:rPr>
              <a:t>OpenMP with MPI)</a:t>
            </a:r>
            <a:endParaRPr lang="en-US" sz="2200" dirty="0">
              <a:solidFill>
                <a:prstClr val="black"/>
              </a:solidFill>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8" name="TextBox 7"/>
          <p:cNvSpPr txBox="1"/>
          <p:nvPr/>
        </p:nvSpPr>
        <p:spPr>
          <a:xfrm>
            <a:off x="0" y="458464"/>
            <a:ext cx="7368504" cy="738664"/>
          </a:xfrm>
          <a:prstGeom prst="rect">
            <a:avLst/>
          </a:prstGeom>
          <a:noFill/>
        </p:spPr>
        <p:txBody>
          <a:bodyPr wrap="square" rtlCol="0">
            <a:spAutoFit/>
          </a:bodyPr>
          <a:lstStyle/>
          <a:p>
            <a:r>
              <a:rPr lang="en-US" sz="4200" dirty="0" smtClean="0">
                <a:latin typeface="Arial"/>
                <a:cs typeface="Arial"/>
              </a:rPr>
              <a:t>Typical Supercomputer:</a:t>
            </a:r>
            <a:endParaRPr lang="en-US" sz="4200" dirty="0">
              <a:latin typeface="Arial"/>
              <a:cs typeface="Arial"/>
            </a:endParaRPr>
          </a:p>
        </p:txBody>
      </p:sp>
    </p:spTree>
    <p:extLst>
      <p:ext uri="{BB962C8B-B14F-4D97-AF65-F5344CB8AC3E}">
        <p14:creationId xmlns:p14="http://schemas.microsoft.com/office/powerpoint/2010/main" val="26765865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172214"/>
            <a:ext cx="8087129" cy="4644571"/>
          </a:xfrm>
        </p:spPr>
        <p:txBody>
          <a:bodyPr>
            <a:normAutofit/>
          </a:bodyPr>
          <a:lstStyle/>
          <a:p>
            <a:pPr>
              <a:buFont typeface="Wingdings" charset="2"/>
              <a:buChar char="§"/>
            </a:pPr>
            <a:endParaRPr lang="en-US" sz="2800" dirty="0" smtClean="0">
              <a:latin typeface="Arial"/>
              <a:cs typeface="Arial"/>
            </a:endParaRPr>
          </a:p>
          <a:p>
            <a:pPr>
              <a:buFont typeface="Wingdings" charset="2"/>
              <a:buChar char="§"/>
            </a:pPr>
            <a:r>
              <a:rPr lang="en-US" sz="2800" dirty="0" smtClean="0">
                <a:latin typeface="Arial"/>
                <a:cs typeface="Arial"/>
              </a:rPr>
              <a:t>Accelerated HPC floating</a:t>
            </a:r>
            <a:r>
              <a:rPr lang="en-US" sz="2800" dirty="0">
                <a:latin typeface="Arial"/>
                <a:cs typeface="Arial"/>
              </a:rPr>
              <a:t> </a:t>
            </a:r>
            <a:r>
              <a:rPr lang="en-US" sz="2800" dirty="0" smtClean="0">
                <a:latin typeface="Arial"/>
                <a:cs typeface="Arial"/>
              </a:rPr>
              <a:t>workloads using GPUs. </a:t>
            </a:r>
          </a:p>
          <a:p>
            <a:pPr lvl="1">
              <a:buFont typeface="Wingdings" charset="2"/>
              <a:buChar char="Ø"/>
            </a:pPr>
            <a:r>
              <a:rPr lang="en-US" sz="2200" dirty="0" smtClean="0">
                <a:solidFill>
                  <a:prstClr val="black"/>
                </a:solidFill>
                <a:latin typeface="Arial"/>
                <a:cs typeface="Arial"/>
              </a:rPr>
              <a:t>Peak FP performance 10x vs CPU. </a:t>
            </a:r>
          </a:p>
          <a:p>
            <a:pPr lvl="1">
              <a:buFont typeface="Wingdings" charset="2"/>
              <a:buChar char="Ø"/>
            </a:pPr>
            <a:r>
              <a:rPr lang="en-US" sz="2200" dirty="0" smtClean="0">
                <a:solidFill>
                  <a:prstClr val="black"/>
                </a:solidFill>
                <a:latin typeface="Arial"/>
                <a:cs typeface="Arial"/>
              </a:rPr>
              <a:t>Memory bandwidth 20x vs CPU.</a:t>
            </a:r>
          </a:p>
          <a:p>
            <a:pPr lvl="1">
              <a:buFont typeface="Wingdings" charset="2"/>
              <a:buChar char="Ø"/>
            </a:pPr>
            <a:r>
              <a:rPr lang="en-US" sz="2200" dirty="0" smtClean="0">
                <a:solidFill>
                  <a:prstClr val="black"/>
                </a:solidFill>
                <a:latin typeface="Arial"/>
                <a:cs typeface="Arial"/>
              </a:rPr>
              <a:t>Parallelism, of the order of 500 cores, thousands of threads. </a:t>
            </a:r>
          </a:p>
          <a:p>
            <a:pPr>
              <a:buFont typeface="Wingdings" charset="2"/>
              <a:buChar char="§"/>
            </a:pPr>
            <a:r>
              <a:rPr lang="en-US" sz="2800" dirty="0" smtClean="0">
                <a:latin typeface="Arial"/>
                <a:cs typeface="Arial"/>
              </a:rPr>
              <a:t>GPUs are accelerators.</a:t>
            </a:r>
          </a:p>
          <a:p>
            <a:pPr lvl="1">
              <a:buFont typeface="Wingdings" charset="2"/>
              <a:buChar char="Ø"/>
            </a:pPr>
            <a:r>
              <a:rPr lang="en-US" sz="2200" dirty="0" smtClean="0">
                <a:solidFill>
                  <a:prstClr val="black"/>
                </a:solidFill>
                <a:latin typeface="Arial"/>
                <a:cs typeface="Arial"/>
              </a:rPr>
              <a:t>Has its own fast memory.</a:t>
            </a:r>
          </a:p>
          <a:p>
            <a:pPr lvl="1">
              <a:buFont typeface="Wingdings" charset="2"/>
              <a:buChar char="Ø"/>
            </a:pPr>
            <a:r>
              <a:rPr lang="en-US" sz="2200" dirty="0" smtClean="0">
                <a:solidFill>
                  <a:prstClr val="black"/>
                </a:solidFill>
                <a:latin typeface="Arial"/>
                <a:cs typeface="Arial"/>
              </a:rPr>
              <a:t>Separate card connected to CPU node Via PCI-E bus. </a:t>
            </a:r>
          </a:p>
          <a:p>
            <a:pPr lvl="1">
              <a:buFont typeface="Wingdings" charset="2"/>
              <a:buChar char="Ø"/>
            </a:pPr>
            <a:endParaRPr lang="en-US" sz="2200" dirty="0" smtClean="0">
              <a:solidFill>
                <a:prstClr val="black"/>
              </a:solidFill>
              <a:latin typeface="Arial"/>
              <a:cs typeface="Arial"/>
            </a:endParaRPr>
          </a:p>
          <a:p>
            <a:pPr lvl="1">
              <a:buFont typeface="Wingdings" charset="2"/>
              <a:buChar char="Ø"/>
            </a:pPr>
            <a:endParaRPr lang="en-US" sz="2200" dirty="0" smtClean="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8" name="TextBox 7"/>
          <p:cNvSpPr txBox="1"/>
          <p:nvPr/>
        </p:nvSpPr>
        <p:spPr>
          <a:xfrm>
            <a:off x="0" y="458464"/>
            <a:ext cx="7368504" cy="738664"/>
          </a:xfrm>
          <a:prstGeom prst="rect">
            <a:avLst/>
          </a:prstGeom>
          <a:noFill/>
        </p:spPr>
        <p:txBody>
          <a:bodyPr wrap="square" rtlCol="0">
            <a:spAutoFit/>
          </a:bodyPr>
          <a:lstStyle/>
          <a:p>
            <a:r>
              <a:rPr lang="en-US" sz="4200" dirty="0" smtClean="0">
                <a:latin typeface="Arial"/>
                <a:cs typeface="Arial"/>
              </a:rPr>
              <a:t>Accelerated Supercomputer:</a:t>
            </a:r>
            <a:endParaRPr lang="en-US" sz="4200" dirty="0">
              <a:latin typeface="Arial"/>
              <a:cs typeface="Arial"/>
            </a:endParaRPr>
          </a:p>
        </p:txBody>
      </p:sp>
    </p:spTree>
    <p:extLst>
      <p:ext uri="{BB962C8B-B14F-4D97-AF65-F5344CB8AC3E}">
        <p14:creationId xmlns:p14="http://schemas.microsoft.com/office/powerpoint/2010/main" val="33997188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4559654" cy="4644571"/>
          </a:xfrm>
        </p:spPr>
        <p:txBody>
          <a:bodyPr>
            <a:normAutofit fontScale="92500" lnSpcReduction="10000"/>
          </a:bodyPr>
          <a:lstStyle/>
          <a:p>
            <a:pPr>
              <a:buFont typeface="Wingdings" charset="2"/>
              <a:buChar char="§"/>
            </a:pPr>
            <a:r>
              <a:rPr lang="en-US" sz="3000" dirty="0" smtClean="0">
                <a:latin typeface="Arial"/>
                <a:cs typeface="Arial"/>
              </a:rPr>
              <a:t>Intel </a:t>
            </a:r>
          </a:p>
          <a:p>
            <a:pPr lvl="1">
              <a:buFont typeface="Wingdings" charset="2"/>
              <a:buChar char="Ø"/>
            </a:pPr>
            <a:r>
              <a:rPr lang="en-US" sz="2600" dirty="0" smtClean="0">
                <a:latin typeface="Arial"/>
                <a:cs typeface="Arial"/>
              </a:rPr>
              <a:t>Intel MIC(Many Integrated Core)</a:t>
            </a:r>
          </a:p>
          <a:p>
            <a:pPr lvl="1">
              <a:buFont typeface="Wingdings" charset="2"/>
              <a:buChar char="Ø"/>
            </a:pPr>
            <a:r>
              <a:rPr lang="en-US" sz="2600" dirty="0" smtClean="0">
                <a:latin typeface="Arial"/>
                <a:cs typeface="Arial"/>
              </a:rPr>
              <a:t>~ 63 </a:t>
            </a:r>
            <a:r>
              <a:rPr lang="en-US" sz="2600" b="1" dirty="0" smtClean="0">
                <a:latin typeface="Arial"/>
                <a:cs typeface="Arial"/>
              </a:rPr>
              <a:t>X86 </a:t>
            </a:r>
            <a:r>
              <a:rPr lang="en-US" sz="2600" dirty="0" smtClean="0">
                <a:latin typeface="Arial"/>
                <a:cs typeface="Arial"/>
              </a:rPr>
              <a:t>vector </a:t>
            </a:r>
            <a:r>
              <a:rPr lang="en-US" sz="2600" dirty="0">
                <a:latin typeface="Arial"/>
                <a:cs typeface="Arial"/>
              </a:rPr>
              <a:t>c</a:t>
            </a:r>
            <a:r>
              <a:rPr lang="en-US" sz="2600" dirty="0" smtClean="0">
                <a:latin typeface="Arial"/>
                <a:cs typeface="Arial"/>
              </a:rPr>
              <a:t>ores</a:t>
            </a:r>
          </a:p>
          <a:p>
            <a:pPr lvl="1">
              <a:buFont typeface="Wingdings" charset="2"/>
              <a:buChar char="Ø"/>
            </a:pPr>
            <a:r>
              <a:rPr lang="en-US" sz="2600" dirty="0" smtClean="0">
                <a:latin typeface="Arial"/>
                <a:cs typeface="Arial"/>
              </a:rPr>
              <a:t>OpenMP, OpenCL, Intel parallel building blocks etc...</a:t>
            </a:r>
          </a:p>
          <a:p>
            <a:pPr lvl="1">
              <a:buFont typeface="Wingdings" charset="2"/>
              <a:buChar char="Ø"/>
            </a:pPr>
            <a:r>
              <a:rPr lang="en-US" sz="2600" dirty="0" smtClean="0">
                <a:latin typeface="Arial"/>
                <a:cs typeface="Arial"/>
              </a:rPr>
              <a:t>First commercial product(Knights corner) in 2012.</a:t>
            </a:r>
          </a:p>
          <a:p>
            <a:pPr lvl="0">
              <a:buFont typeface="Wingdings" charset="2"/>
              <a:buChar char="§"/>
            </a:pPr>
            <a:r>
              <a:rPr lang="en-US" sz="3000" dirty="0" smtClean="0">
                <a:solidFill>
                  <a:prstClr val="black"/>
                </a:solidFill>
                <a:latin typeface="Arial"/>
                <a:cs typeface="Arial"/>
              </a:rPr>
              <a:t>Other(FPGA and DSP based system etc…)</a:t>
            </a:r>
            <a:endParaRPr lang="en-US" sz="3000" dirty="0">
              <a:solidFill>
                <a:prstClr val="black"/>
              </a:solidFill>
              <a:latin typeface="Arial"/>
              <a:cs typeface="Arial"/>
            </a:endParaRPr>
          </a:p>
          <a:p>
            <a:pPr lvl="1">
              <a:buFont typeface="Wingdings" charset="2"/>
              <a:buChar char="Ø"/>
            </a:pPr>
            <a:endParaRPr lang="en-US" sz="3000" dirty="0">
              <a:solidFill>
                <a:prstClr val="black"/>
              </a:solidFill>
              <a:latin typeface="Arial"/>
              <a:cs typeface="Arial"/>
            </a:endParaRPr>
          </a:p>
          <a:p>
            <a:pPr>
              <a:buFont typeface="Wingdings" charset="2"/>
              <a:buChar char="§"/>
            </a:pPr>
            <a:endParaRPr lang="en-US" sz="3000" dirty="0" smtClean="0">
              <a:latin typeface="Arial"/>
              <a:cs typeface="Arial"/>
            </a:endParaRPr>
          </a:p>
          <a:p>
            <a:pPr marL="0" indent="0">
              <a:buNone/>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Other accelerators:</a:t>
            </a:r>
            <a:endParaRPr lang="en-US" sz="4200" dirty="0">
              <a:latin typeface="Arial"/>
              <a:cs typeface="Arial"/>
            </a:endParaRPr>
          </a:p>
        </p:txBody>
      </p:sp>
      <p:pic>
        <p:nvPicPr>
          <p:cNvPr id="2" name="Picture 1" descr="intel_hpc_mic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498" y="1770619"/>
            <a:ext cx="4044844" cy="2729513"/>
          </a:xfrm>
          <a:prstGeom prst="rect">
            <a:avLst/>
          </a:prstGeom>
        </p:spPr>
      </p:pic>
      <p:sp>
        <p:nvSpPr>
          <p:cNvPr id="8" name="Rectangle 7"/>
          <p:cNvSpPr/>
          <p:nvPr/>
        </p:nvSpPr>
        <p:spPr>
          <a:xfrm>
            <a:off x="946484" y="6356962"/>
            <a:ext cx="7740316" cy="430887"/>
          </a:xfrm>
          <a:prstGeom prst="rect">
            <a:avLst/>
          </a:prstGeom>
        </p:spPr>
        <p:txBody>
          <a:bodyPr wrap="square">
            <a:spAutoFit/>
          </a:bodyPr>
          <a:lstStyle/>
          <a:p>
            <a:r>
              <a:rPr lang="en-US" sz="1100" dirty="0" smtClean="0"/>
              <a:t>Reference: </a:t>
            </a:r>
            <a:r>
              <a:rPr lang="pl-PL" sz="1100" dirty="0"/>
              <a:t>http:/</a:t>
            </a:r>
            <a:r>
              <a:rPr lang="pl-PL" sz="1100" dirty="0" smtClean="0"/>
              <a:t>/</a:t>
            </a:r>
            <a:r>
              <a:rPr lang="pl-PL" sz="1100" dirty="0" err="1" smtClean="0"/>
              <a:t>intel.com</a:t>
            </a:r>
            <a:endParaRPr lang="en-US" sz="1100" dirty="0"/>
          </a:p>
          <a:p>
            <a:endParaRPr lang="pl-PL" sz="1100" dirty="0"/>
          </a:p>
        </p:txBody>
      </p:sp>
    </p:spTree>
    <p:extLst>
      <p:ext uri="{BB962C8B-B14F-4D97-AF65-F5344CB8AC3E}">
        <p14:creationId xmlns:p14="http://schemas.microsoft.com/office/powerpoint/2010/main" val="27382917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197128"/>
            <a:ext cx="8229600" cy="4644571"/>
          </a:xfrm>
        </p:spPr>
        <p:txBody>
          <a:bodyPr>
            <a:normAutofit lnSpcReduction="10000"/>
          </a:bodyPr>
          <a:lstStyle/>
          <a:p>
            <a:pPr marL="0" indent="0">
              <a:buNone/>
            </a:pPr>
            <a:endParaRPr lang="en-US" sz="3000" dirty="0" smtClean="0">
              <a:latin typeface="Arial"/>
              <a:cs typeface="Arial"/>
            </a:endParaRPr>
          </a:p>
          <a:p>
            <a:pPr>
              <a:buFont typeface="Wingdings" charset="2"/>
              <a:buChar char="§"/>
            </a:pPr>
            <a:r>
              <a:rPr lang="en-US" sz="3000" dirty="0" smtClean="0">
                <a:latin typeface="Arial"/>
                <a:cs typeface="Arial"/>
              </a:rPr>
              <a:t>SIMD</a:t>
            </a:r>
            <a:r>
              <a:rPr lang="en-US" sz="3000" dirty="0">
                <a:latin typeface="Arial"/>
                <a:cs typeface="Arial"/>
              </a:rPr>
              <a:t>(Single Program, Multiple Data) are best</a:t>
            </a:r>
            <a:r>
              <a:rPr lang="en-US" sz="3000" dirty="0" smtClean="0">
                <a:latin typeface="Arial"/>
                <a:cs typeface="Arial"/>
              </a:rPr>
              <a:t>.</a:t>
            </a:r>
          </a:p>
          <a:p>
            <a:pPr>
              <a:buFont typeface="Wingdings" charset="2"/>
              <a:buChar char="§"/>
            </a:pPr>
            <a:r>
              <a:rPr lang="en-US" sz="3000" dirty="0" smtClean="0">
                <a:latin typeface="Arial"/>
                <a:cs typeface="Arial"/>
              </a:rPr>
              <a:t>Operations need to be sufficient size to overcome overhead of memory transfer. </a:t>
            </a:r>
          </a:p>
          <a:p>
            <a:pPr>
              <a:buFont typeface="Wingdings" charset="2"/>
              <a:buChar char="§"/>
            </a:pPr>
            <a:r>
              <a:rPr lang="en-US" sz="3000" dirty="0" smtClean="0">
                <a:latin typeface="Arial"/>
                <a:cs typeface="Arial"/>
              </a:rPr>
              <a:t>Think millions of operations. </a:t>
            </a:r>
          </a:p>
          <a:p>
            <a:pPr>
              <a:buFont typeface="Wingdings" charset="2"/>
              <a:buChar char="§"/>
            </a:pPr>
            <a:endParaRPr lang="en-US" sz="3000" dirty="0">
              <a:latin typeface="Arial"/>
              <a:cs typeface="Arial"/>
            </a:endParaRPr>
          </a:p>
          <a:p>
            <a:pPr lvl="0">
              <a:buFont typeface="Wingdings" charset="2"/>
              <a:buChar char="§"/>
            </a:pPr>
            <a:endParaRPr lang="en-US" sz="3000" dirty="0">
              <a:solidFill>
                <a:prstClr val="black"/>
              </a:solidFill>
              <a:latin typeface="Arial"/>
              <a:cs typeface="Arial"/>
            </a:endParaRPr>
          </a:p>
          <a:p>
            <a:pPr marL="0" indent="0">
              <a:buNone/>
            </a:pPr>
            <a:r>
              <a:rPr lang="en-US" sz="3000" dirty="0" smtClean="0">
                <a:latin typeface="Arial"/>
                <a:cs typeface="Arial"/>
              </a:rPr>
              <a:t> </a:t>
            </a: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*Not* for all applications:</a:t>
            </a:r>
            <a:endParaRPr lang="en-US" sz="4200" dirty="0">
              <a:latin typeface="Arial"/>
              <a:cs typeface="Arial"/>
            </a:endParaRPr>
          </a:p>
        </p:txBody>
      </p:sp>
    </p:spTree>
    <p:extLst>
      <p:ext uri="{BB962C8B-B14F-4D97-AF65-F5344CB8AC3E}">
        <p14:creationId xmlns:p14="http://schemas.microsoft.com/office/powerpoint/2010/main" val="26808942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2930071"/>
          </a:xfrm>
        </p:spPr>
        <p:txBody>
          <a:bodyPr>
            <a:normAutofit/>
          </a:bodyPr>
          <a:lstStyle/>
          <a:p>
            <a:pPr>
              <a:buFont typeface="Wingdings" charset="2"/>
              <a:buChar char="§"/>
            </a:pPr>
            <a:r>
              <a:rPr lang="en-US" sz="3000" dirty="0">
                <a:latin typeface="Arial"/>
                <a:cs typeface="Arial"/>
              </a:rPr>
              <a:t>GPU is specialized for compute-intensive, highly parallel </a:t>
            </a:r>
            <a:r>
              <a:rPr lang="en-US" sz="3000" dirty="0" smtClean="0">
                <a:latin typeface="Arial"/>
                <a:cs typeface="Arial"/>
              </a:rPr>
              <a:t>computation</a:t>
            </a:r>
            <a:r>
              <a:rPr lang="en-US" sz="3000" dirty="0">
                <a:latin typeface="Arial"/>
                <a:cs typeface="Arial"/>
              </a:rPr>
              <a:t>-exactly what graphics rendering is about. </a:t>
            </a:r>
            <a:endParaRPr lang="en-US" sz="3000" dirty="0" smtClean="0">
              <a:latin typeface="Arial"/>
              <a:cs typeface="Arial"/>
            </a:endParaRPr>
          </a:p>
          <a:p>
            <a:pPr>
              <a:buFont typeface="Wingdings" charset="2"/>
              <a:buChar char="§"/>
            </a:pPr>
            <a:r>
              <a:rPr lang="en-US" sz="3000" dirty="0" smtClean="0">
                <a:latin typeface="Arial"/>
                <a:cs typeface="Arial"/>
              </a:rPr>
              <a:t>GPU </a:t>
            </a:r>
            <a:r>
              <a:rPr lang="en-US" sz="3000" dirty="0">
                <a:latin typeface="Arial"/>
                <a:cs typeface="Arial"/>
              </a:rPr>
              <a:t>devotes more transistors to data </a:t>
            </a:r>
            <a:r>
              <a:rPr lang="en-US" sz="3000" dirty="0" smtClean="0">
                <a:latin typeface="Arial"/>
                <a:cs typeface="Arial"/>
              </a:rPr>
              <a:t>processing rather than data caching and flow control. </a:t>
            </a:r>
          </a:p>
          <a:p>
            <a:pPr marL="0" indent="0">
              <a:buNone/>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How it is different from CPU:</a:t>
            </a:r>
            <a:endParaRPr lang="en-US" sz="4200" dirty="0">
              <a:latin typeface="Arial"/>
              <a:cs typeface="Arial"/>
            </a:endParaRPr>
          </a:p>
        </p:txBody>
      </p:sp>
      <p:pic>
        <p:nvPicPr>
          <p:cNvPr id="5" name="Picture 4"/>
          <p:cNvPicPr>
            <a:picLocks noChangeAspect="1"/>
          </p:cNvPicPr>
          <p:nvPr/>
        </p:nvPicPr>
        <p:blipFill>
          <a:blip r:embed="rId4"/>
          <a:stretch>
            <a:fillRect/>
          </a:stretch>
        </p:blipFill>
        <p:spPr>
          <a:xfrm>
            <a:off x="738042" y="4613552"/>
            <a:ext cx="7689370" cy="2244448"/>
          </a:xfrm>
          <a:prstGeom prst="rect">
            <a:avLst/>
          </a:prstGeom>
        </p:spPr>
      </p:pic>
    </p:spTree>
    <p:extLst>
      <p:ext uri="{BB962C8B-B14F-4D97-AF65-F5344CB8AC3E}">
        <p14:creationId xmlns:p14="http://schemas.microsoft.com/office/powerpoint/2010/main" val="23147461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969096"/>
          </a:xfrm>
        </p:spPr>
        <p:txBody>
          <a:bodyPr>
            <a:normAutofit fontScale="92500" lnSpcReduction="10000"/>
          </a:bodyPr>
          <a:lstStyle/>
          <a:p>
            <a:pPr>
              <a:buFont typeface="Wingdings" charset="2"/>
              <a:buChar char="§"/>
            </a:pPr>
            <a:r>
              <a:rPr lang="en-US" sz="3000" dirty="0" smtClean="0">
                <a:latin typeface="Arial"/>
                <a:cs typeface="Arial"/>
              </a:rPr>
              <a:t>The GPU is viewed as a compute </a:t>
            </a:r>
            <a:r>
              <a:rPr lang="en-US" sz="3000" b="1" dirty="0" smtClean="0">
                <a:latin typeface="Arial"/>
                <a:cs typeface="Arial"/>
              </a:rPr>
              <a:t>device </a:t>
            </a:r>
            <a:r>
              <a:rPr lang="en-US" sz="3000" dirty="0" smtClean="0">
                <a:latin typeface="Arial"/>
                <a:cs typeface="Arial"/>
              </a:rPr>
              <a:t>that. </a:t>
            </a:r>
          </a:p>
          <a:p>
            <a:pPr lvl="1">
              <a:buFont typeface="Wingdings" charset="2"/>
              <a:buChar char="Ø"/>
            </a:pPr>
            <a:r>
              <a:rPr lang="en-US" sz="2600" dirty="0" smtClean="0">
                <a:latin typeface="Arial"/>
                <a:cs typeface="Arial"/>
              </a:rPr>
              <a:t>Is </a:t>
            </a:r>
            <a:r>
              <a:rPr lang="en-US" sz="2600" dirty="0">
                <a:latin typeface="Arial"/>
                <a:cs typeface="Arial"/>
              </a:rPr>
              <a:t>a coprocessor to the CPU or </a:t>
            </a:r>
            <a:r>
              <a:rPr lang="en-US" sz="2600" b="1" dirty="0">
                <a:latin typeface="Arial"/>
                <a:cs typeface="Arial"/>
              </a:rPr>
              <a:t>host</a:t>
            </a:r>
          </a:p>
          <a:p>
            <a:pPr lvl="1">
              <a:buFont typeface="Wingdings" charset="2"/>
              <a:buChar char="Ø"/>
            </a:pPr>
            <a:r>
              <a:rPr lang="en-US" sz="2600" dirty="0">
                <a:latin typeface="Arial"/>
                <a:cs typeface="Arial"/>
              </a:rPr>
              <a:t>Has</a:t>
            </a:r>
            <a:r>
              <a:rPr lang="en-US" sz="2600" b="1" dirty="0">
                <a:latin typeface="Arial"/>
                <a:cs typeface="Arial"/>
              </a:rPr>
              <a:t> </a:t>
            </a:r>
            <a:r>
              <a:rPr lang="en-US" sz="2600" dirty="0">
                <a:latin typeface="Arial"/>
                <a:cs typeface="Arial"/>
              </a:rPr>
              <a:t>its own </a:t>
            </a:r>
            <a:r>
              <a:rPr lang="en-US" sz="2600" b="1" dirty="0">
                <a:latin typeface="Arial"/>
                <a:cs typeface="Arial"/>
              </a:rPr>
              <a:t>device memory</a:t>
            </a:r>
          </a:p>
          <a:p>
            <a:pPr lvl="1">
              <a:buFont typeface="Wingdings" charset="2"/>
              <a:buChar char="Ø"/>
            </a:pPr>
            <a:r>
              <a:rPr lang="en-US" sz="2600" dirty="0">
                <a:latin typeface="Arial"/>
                <a:cs typeface="Arial"/>
              </a:rPr>
              <a:t>Runs many </a:t>
            </a:r>
            <a:r>
              <a:rPr lang="en-US" sz="2600" b="1" dirty="0">
                <a:latin typeface="Arial"/>
                <a:cs typeface="Arial"/>
              </a:rPr>
              <a:t>threads in </a:t>
            </a:r>
            <a:r>
              <a:rPr lang="en-US" sz="2600" b="1" dirty="0" smtClean="0">
                <a:latin typeface="Arial"/>
                <a:cs typeface="Arial"/>
              </a:rPr>
              <a:t>parallel</a:t>
            </a:r>
            <a:endParaRPr lang="en-US" sz="3000" b="1" dirty="0" smtClean="0">
              <a:latin typeface="Arial"/>
              <a:cs typeface="Arial"/>
            </a:endParaRPr>
          </a:p>
          <a:p>
            <a:pPr>
              <a:buFont typeface="Wingdings" charset="2"/>
              <a:buChar char="§"/>
            </a:pPr>
            <a:r>
              <a:rPr lang="en-US" sz="3000" dirty="0">
                <a:latin typeface="Arial"/>
                <a:cs typeface="Arial"/>
              </a:rPr>
              <a:t>Data-parallel portions of an application are executed on the device as </a:t>
            </a:r>
            <a:r>
              <a:rPr lang="en-US" sz="3000" b="1" dirty="0">
                <a:latin typeface="Arial"/>
                <a:cs typeface="Arial"/>
              </a:rPr>
              <a:t>kernels</a:t>
            </a:r>
            <a:r>
              <a:rPr lang="en-US" sz="3000" dirty="0">
                <a:latin typeface="Arial"/>
                <a:cs typeface="Arial"/>
              </a:rPr>
              <a:t> which run in parallel on many </a:t>
            </a:r>
            <a:r>
              <a:rPr lang="en-US" sz="3000" dirty="0" smtClean="0">
                <a:latin typeface="Arial"/>
                <a:cs typeface="Arial"/>
              </a:rPr>
              <a:t>threads</a:t>
            </a:r>
            <a:endParaRPr lang="en-US" sz="3000" dirty="0">
              <a:latin typeface="Arial"/>
              <a:cs typeface="Arial"/>
            </a:endParaRPr>
          </a:p>
          <a:p>
            <a:pPr>
              <a:buFont typeface="Wingdings" charset="2"/>
              <a:buChar char="§"/>
            </a:pPr>
            <a:r>
              <a:rPr lang="en-US" sz="3000" dirty="0">
                <a:latin typeface="Arial"/>
                <a:cs typeface="Arial"/>
              </a:rPr>
              <a:t>Differences between GPU and CPU threads </a:t>
            </a:r>
          </a:p>
          <a:p>
            <a:pPr lvl="1">
              <a:buFont typeface="Wingdings" charset="2"/>
              <a:buChar char="Ø"/>
            </a:pPr>
            <a:r>
              <a:rPr lang="en-US" sz="2600" dirty="0">
                <a:latin typeface="Arial"/>
                <a:cs typeface="Arial"/>
              </a:rPr>
              <a:t>GPU threads are extremely lightweight (Very little creation </a:t>
            </a:r>
            <a:r>
              <a:rPr lang="en-US" sz="2600" dirty="0" smtClean="0">
                <a:latin typeface="Arial"/>
                <a:cs typeface="Arial"/>
              </a:rPr>
              <a:t>overhead)</a:t>
            </a:r>
          </a:p>
          <a:p>
            <a:pPr lvl="1">
              <a:buFont typeface="Wingdings" charset="2"/>
              <a:buChar char="Ø"/>
            </a:pPr>
            <a:r>
              <a:rPr lang="en-US" sz="2600" dirty="0" smtClean="0">
                <a:latin typeface="Arial"/>
                <a:cs typeface="Arial"/>
              </a:rPr>
              <a:t>GPU </a:t>
            </a:r>
            <a:r>
              <a:rPr lang="en-US" sz="2600" dirty="0">
                <a:latin typeface="Arial"/>
                <a:cs typeface="Arial"/>
              </a:rPr>
              <a:t>needs 1000s of threads for full efficiency(Multi-core CPU needs only a </a:t>
            </a:r>
            <a:r>
              <a:rPr lang="en-US" sz="2600" dirty="0" smtClean="0">
                <a:latin typeface="Arial"/>
                <a:cs typeface="Arial"/>
              </a:rPr>
              <a:t>few)</a:t>
            </a:r>
            <a:endParaRPr lang="en-US" sz="2600" dirty="0">
              <a:latin typeface="Arial"/>
              <a:cs typeface="Arial"/>
            </a:endParaRPr>
          </a:p>
          <a:p>
            <a:pPr marL="457200" lvl="1" indent="0">
              <a:buNone/>
            </a:pPr>
            <a:endParaRPr lang="en-US" sz="2600" dirty="0">
              <a:latin typeface="Arial"/>
              <a:cs typeface="Arial"/>
            </a:endParaRPr>
          </a:p>
          <a:p>
            <a:pPr lvl="1">
              <a:buFont typeface="Wingdings" charset="2"/>
              <a:buChar char="Ø"/>
            </a:pPr>
            <a:endParaRPr lang="en-US" sz="26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More on GPU:</a:t>
            </a:r>
            <a:endParaRPr lang="en-US" sz="4200" dirty="0">
              <a:latin typeface="Arial"/>
              <a:cs typeface="Arial"/>
            </a:endParaRPr>
          </a:p>
        </p:txBody>
      </p:sp>
    </p:spTree>
    <p:extLst>
      <p:ext uri="{BB962C8B-B14F-4D97-AF65-F5344CB8AC3E}">
        <p14:creationId xmlns:p14="http://schemas.microsoft.com/office/powerpoint/2010/main" val="12453368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Trying it together:</a:t>
            </a:r>
            <a:endParaRPr lang="en-US" sz="4200" dirty="0">
              <a:latin typeface="Arial"/>
              <a:cs typeface="Arial"/>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3" y="2249488"/>
            <a:ext cx="4473574" cy="43243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Rectangle 3"/>
          <p:cNvSpPr/>
          <p:nvPr/>
        </p:nvSpPr>
        <p:spPr>
          <a:xfrm>
            <a:off x="3088502" y="4406053"/>
            <a:ext cx="1238534" cy="235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0474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6349541" cy="738664"/>
          </a:xfrm>
          <a:prstGeom prst="rect">
            <a:avLst/>
          </a:prstGeom>
          <a:noFill/>
        </p:spPr>
        <p:txBody>
          <a:bodyPr wrap="square" rtlCol="0">
            <a:spAutoFit/>
          </a:bodyPr>
          <a:lstStyle/>
          <a:p>
            <a:r>
              <a:rPr lang="en-US" sz="4200" dirty="0" smtClean="0">
                <a:latin typeface="Arial"/>
                <a:cs typeface="Arial"/>
              </a:rPr>
              <a:t>GPU architecture :</a:t>
            </a:r>
            <a:endParaRPr lang="en-US" sz="4200" dirty="0">
              <a:latin typeface="Arial"/>
              <a:cs typeface="Arial"/>
            </a:endParaRPr>
          </a:p>
        </p:txBody>
      </p:sp>
      <p:sp>
        <p:nvSpPr>
          <p:cNvPr id="2" name="Rectangle 1"/>
          <p:cNvSpPr/>
          <p:nvPr/>
        </p:nvSpPr>
        <p:spPr>
          <a:xfrm>
            <a:off x="534548" y="6570968"/>
            <a:ext cx="7740316"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53" y="1514534"/>
            <a:ext cx="8648799" cy="4320786"/>
          </a:xfrm>
          <a:prstGeom prst="rect">
            <a:avLst/>
          </a:prstGeom>
          <a:noFill/>
          <a:ln w="57150" cmpd="sng">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5" name="Straight Arrow Connector 4"/>
          <p:cNvCxnSpPr/>
          <p:nvPr/>
        </p:nvCxnSpPr>
        <p:spPr>
          <a:xfrm flipV="1">
            <a:off x="940262" y="4418213"/>
            <a:ext cx="6222" cy="16739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888417" y="4435374"/>
            <a:ext cx="0" cy="16739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6109348"/>
            <a:ext cx="3644942" cy="369332"/>
          </a:xfrm>
          <a:prstGeom prst="rect">
            <a:avLst/>
          </a:prstGeom>
          <a:noFill/>
        </p:spPr>
        <p:txBody>
          <a:bodyPr wrap="square" rtlCol="0">
            <a:spAutoFit/>
          </a:bodyPr>
          <a:lstStyle/>
          <a:p>
            <a:r>
              <a:rPr lang="en-US" b="1" dirty="0" smtClean="0">
                <a:solidFill>
                  <a:srgbClr val="FF0000"/>
                </a:solidFill>
              </a:rPr>
              <a:t>Streaming Multiprocessors (SMs)</a:t>
            </a:r>
            <a:endParaRPr lang="en-US" b="1" dirty="0">
              <a:solidFill>
                <a:srgbClr val="FF0000"/>
              </a:solidFill>
            </a:endParaRPr>
          </a:p>
        </p:txBody>
      </p:sp>
      <p:cxnSp>
        <p:nvCxnSpPr>
          <p:cNvPr id="16" name="Straight Arrow Connector 15"/>
          <p:cNvCxnSpPr/>
          <p:nvPr/>
        </p:nvCxnSpPr>
        <p:spPr>
          <a:xfrm flipV="1">
            <a:off x="5198949" y="4416164"/>
            <a:ext cx="0" cy="16739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771528" y="3432218"/>
            <a:ext cx="823861" cy="1132632"/>
          </a:xfrm>
          <a:prstGeom prst="ellipse">
            <a:avLst/>
          </a:prstGeom>
          <a:noFill/>
          <a:ln w="57150" cmpd="sng">
            <a:solidFill>
              <a:srgbClr val="FF0000"/>
            </a:solidFill>
          </a:ln>
          <a:effectLst>
            <a:outerShdw blurRad="40005" dist="22987" dir="5400000" algn="tl" rotWithShape="0">
              <a:srgbClr val="FF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265482" y="6098670"/>
            <a:ext cx="3644942" cy="369332"/>
          </a:xfrm>
          <a:prstGeom prst="rect">
            <a:avLst/>
          </a:prstGeom>
          <a:noFill/>
        </p:spPr>
        <p:txBody>
          <a:bodyPr wrap="square" rtlCol="0">
            <a:spAutoFit/>
          </a:bodyPr>
          <a:lstStyle/>
          <a:p>
            <a:r>
              <a:rPr lang="en-US" b="1" dirty="0" smtClean="0">
                <a:solidFill>
                  <a:srgbClr val="FF0000"/>
                </a:solidFill>
              </a:rPr>
              <a:t>32 cores</a:t>
            </a:r>
            <a:endParaRPr lang="en-US" b="1" dirty="0">
              <a:solidFill>
                <a:srgbClr val="FF0000"/>
              </a:solidFill>
            </a:endParaRPr>
          </a:p>
        </p:txBody>
      </p:sp>
    </p:spTree>
    <p:extLst>
      <p:ext uri="{BB962C8B-B14F-4D97-AF65-F5344CB8AC3E}">
        <p14:creationId xmlns:p14="http://schemas.microsoft.com/office/powerpoint/2010/main" val="42714781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417639"/>
            <a:ext cx="8229600" cy="4070330"/>
          </a:xfrm>
        </p:spPr>
        <p:txBody>
          <a:bodyPr>
            <a:noAutofit/>
          </a:bodyPr>
          <a:lstStyle/>
          <a:p>
            <a:pPr>
              <a:buFont typeface="Wingdings" charset="2"/>
              <a:buChar char="§"/>
            </a:pPr>
            <a:r>
              <a:rPr lang="en-US" sz="2200" dirty="0" smtClean="0">
                <a:latin typeface="Arial"/>
                <a:cs typeface="Arial"/>
              </a:rPr>
              <a:t>Motivation</a:t>
            </a:r>
          </a:p>
          <a:p>
            <a:pPr>
              <a:buFont typeface="Wingdings" charset="2"/>
              <a:buChar char="§"/>
            </a:pPr>
            <a:r>
              <a:rPr lang="en-US" sz="2200" dirty="0" smtClean="0">
                <a:latin typeface="Arial"/>
                <a:cs typeface="Arial"/>
              </a:rPr>
              <a:t>History</a:t>
            </a:r>
          </a:p>
          <a:p>
            <a:pPr>
              <a:buFont typeface="Wingdings" charset="2"/>
              <a:buChar char="§"/>
            </a:pPr>
            <a:r>
              <a:rPr lang="en-US" sz="2200" dirty="0" smtClean="0">
                <a:latin typeface="Arial"/>
                <a:cs typeface="Arial"/>
              </a:rPr>
              <a:t>GPU architecture</a:t>
            </a:r>
          </a:p>
          <a:p>
            <a:pPr>
              <a:buFont typeface="Wingdings" charset="2"/>
              <a:buChar char="§"/>
            </a:pPr>
            <a:r>
              <a:rPr lang="en-US" sz="2200" dirty="0" smtClean="0">
                <a:latin typeface="Arial"/>
                <a:cs typeface="Arial"/>
              </a:rPr>
              <a:t>GPU programming model</a:t>
            </a:r>
          </a:p>
          <a:p>
            <a:pPr>
              <a:buFont typeface="Wingdings" charset="2"/>
              <a:buChar char="§"/>
            </a:pPr>
            <a:r>
              <a:rPr lang="en-US" sz="2200" dirty="0" smtClean="0">
                <a:latin typeface="Arial"/>
                <a:cs typeface="Arial"/>
              </a:rPr>
              <a:t>CUDA C</a:t>
            </a:r>
          </a:p>
          <a:p>
            <a:pPr>
              <a:buFont typeface="Wingdings" charset="2"/>
              <a:buChar char="§"/>
            </a:pPr>
            <a:r>
              <a:rPr lang="en-US" sz="2200" dirty="0" smtClean="0">
                <a:latin typeface="Arial"/>
                <a:cs typeface="Arial"/>
              </a:rPr>
              <a:t>CUDA tools</a:t>
            </a:r>
          </a:p>
          <a:p>
            <a:pPr>
              <a:buFont typeface="Wingdings" charset="2"/>
              <a:buChar char="§"/>
            </a:pPr>
            <a:r>
              <a:rPr lang="en-US" sz="2200" dirty="0" smtClean="0">
                <a:latin typeface="Arial"/>
                <a:cs typeface="Arial"/>
              </a:rPr>
              <a:t>Other useful GPU tools</a:t>
            </a:r>
          </a:p>
          <a:p>
            <a:pPr>
              <a:buFont typeface="Wingdings" charset="2"/>
              <a:buChar char="§"/>
            </a:pPr>
            <a:r>
              <a:rPr lang="en-US" sz="2200" dirty="0" smtClean="0">
                <a:latin typeface="Arial"/>
                <a:cs typeface="Arial"/>
              </a:rPr>
              <a:t>Summary</a:t>
            </a:r>
          </a:p>
          <a:p>
            <a:pPr>
              <a:buFont typeface="Wingdings" charset="2"/>
              <a:buChar char="§"/>
            </a:pPr>
            <a:r>
              <a:rPr lang="en-US" sz="2200" dirty="0" smtClean="0">
                <a:latin typeface="Arial"/>
                <a:cs typeface="Arial"/>
              </a:rPr>
              <a:t>References</a:t>
            </a:r>
          </a:p>
          <a:p>
            <a:pPr marL="0" indent="0">
              <a:buNone/>
            </a:pPr>
            <a:endParaRPr lang="en-US" sz="2200" dirty="0">
              <a:latin typeface="Arial"/>
              <a:cs typeface="Arial"/>
            </a:endParaRPr>
          </a:p>
          <a:p>
            <a:endParaRPr lang="en-US" sz="22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8" name="TextBox 7"/>
          <p:cNvSpPr txBox="1"/>
          <p:nvPr/>
        </p:nvSpPr>
        <p:spPr>
          <a:xfrm>
            <a:off x="0" y="458464"/>
            <a:ext cx="3352800" cy="738664"/>
          </a:xfrm>
          <a:prstGeom prst="rect">
            <a:avLst/>
          </a:prstGeom>
          <a:noFill/>
        </p:spPr>
        <p:txBody>
          <a:bodyPr wrap="square" rtlCol="0">
            <a:spAutoFit/>
          </a:bodyPr>
          <a:lstStyle/>
          <a:p>
            <a:r>
              <a:rPr lang="en-US" sz="4200" dirty="0" smtClean="0">
                <a:latin typeface="Arial"/>
                <a:cs typeface="Arial"/>
              </a:rPr>
              <a:t>Outline:</a:t>
            </a:r>
            <a:endParaRPr lang="en-US" sz="4200" dirty="0">
              <a:latin typeface="Arial"/>
              <a:cs typeface="Arial"/>
            </a:endParaRPr>
          </a:p>
        </p:txBody>
      </p:sp>
    </p:spTree>
    <p:extLst>
      <p:ext uri="{BB962C8B-B14F-4D97-AF65-F5344CB8AC3E}">
        <p14:creationId xmlns:p14="http://schemas.microsoft.com/office/powerpoint/2010/main" val="6635241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2800" dirty="0" smtClean="0">
                <a:latin typeface="Arial"/>
                <a:cs typeface="Arial"/>
              </a:rPr>
              <a:t>Multilevel levels of memory hierarchy</a:t>
            </a: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2" name="Rectangle 1"/>
          <p:cNvSpPr/>
          <p:nvPr/>
        </p:nvSpPr>
        <p:spPr>
          <a:xfrm>
            <a:off x="946484" y="6561192"/>
            <a:ext cx="7740316"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65" y="2156425"/>
            <a:ext cx="8402200" cy="46211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1" y="458464"/>
            <a:ext cx="6349541" cy="738664"/>
          </a:xfrm>
          <a:prstGeom prst="rect">
            <a:avLst/>
          </a:prstGeom>
          <a:noFill/>
        </p:spPr>
        <p:txBody>
          <a:bodyPr wrap="square" rtlCol="0">
            <a:spAutoFit/>
          </a:bodyPr>
          <a:lstStyle/>
          <a:p>
            <a:r>
              <a:rPr lang="en-US" sz="4200" dirty="0" smtClean="0">
                <a:latin typeface="Arial"/>
                <a:cs typeface="Arial"/>
              </a:rPr>
              <a:t>GPU architecture :</a:t>
            </a:r>
            <a:endParaRPr lang="en-US" sz="4200" dirty="0">
              <a:latin typeface="Arial"/>
              <a:cs typeface="Arial"/>
            </a:endParaRPr>
          </a:p>
        </p:txBody>
      </p:sp>
    </p:spTree>
    <p:extLst>
      <p:ext uri="{BB962C8B-B14F-4D97-AF65-F5344CB8AC3E}">
        <p14:creationId xmlns:p14="http://schemas.microsoft.com/office/powerpoint/2010/main" val="39706032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2400" dirty="0" smtClean="0">
                <a:latin typeface="Arial"/>
                <a:cs typeface="Arial"/>
              </a:rPr>
              <a:t>Thread: is a ready for execution/running instance of a kernel. Each thread has its own instruction address counter and register state. </a:t>
            </a:r>
          </a:p>
          <a:p>
            <a:pPr>
              <a:buFont typeface="Wingdings" charset="2"/>
              <a:buChar char="§"/>
            </a:pPr>
            <a:r>
              <a:rPr lang="en-US" sz="2400" dirty="0" smtClean="0">
                <a:latin typeface="Arial"/>
                <a:cs typeface="Arial"/>
              </a:rPr>
              <a:t>Warp: is a group of 32 parallel threads. </a:t>
            </a:r>
          </a:p>
          <a:p>
            <a:pPr>
              <a:buFont typeface="Wingdings" charset="2"/>
              <a:buChar char="§"/>
            </a:pPr>
            <a:r>
              <a:rPr lang="en-US" sz="2400" dirty="0" smtClean="0">
                <a:latin typeface="Arial"/>
                <a:cs typeface="Arial"/>
              </a:rPr>
              <a:t>Block: is a groups of Warps. A block is executed on one multiprocessor. Every block has its own shared memory and registers in the multiprocessor. </a:t>
            </a:r>
          </a:p>
          <a:p>
            <a:pPr>
              <a:buFont typeface="Wingdings" charset="2"/>
              <a:buChar char="§"/>
            </a:pPr>
            <a:r>
              <a:rPr lang="en-US" sz="2400" dirty="0" smtClean="0">
                <a:latin typeface="Arial"/>
                <a:cs typeface="Arial"/>
              </a:rPr>
              <a:t>Grid: is a group of Blocks. </a:t>
            </a:r>
          </a:p>
          <a:p>
            <a:pPr>
              <a:buFont typeface="Wingdings" charset="2"/>
              <a:buChar char="§"/>
            </a:pPr>
            <a:r>
              <a:rPr lang="en-US" sz="2400" dirty="0" smtClean="0">
                <a:latin typeface="Arial"/>
                <a:cs typeface="Arial"/>
              </a:rPr>
              <a:t>Host: is the CPU in CUDA applications. </a:t>
            </a:r>
          </a:p>
          <a:p>
            <a:pPr>
              <a:buFont typeface="Wingdings" charset="2"/>
              <a:buChar char="§"/>
            </a:pPr>
            <a:r>
              <a:rPr lang="en-US" sz="2400" dirty="0" smtClean="0">
                <a:latin typeface="Arial"/>
                <a:cs typeface="Arial"/>
              </a:rPr>
              <a:t>Device: is the GPU in CUDA applications. </a:t>
            </a:r>
          </a:p>
          <a:p>
            <a:endParaRPr lang="en-US" sz="24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Terminology:</a:t>
            </a:r>
            <a:endParaRPr lang="en-US" sz="4200" dirty="0">
              <a:latin typeface="Arial"/>
              <a:cs typeface="Arial"/>
            </a:endParaRPr>
          </a:p>
        </p:txBody>
      </p:sp>
    </p:spTree>
    <p:extLst>
      <p:ext uri="{BB962C8B-B14F-4D97-AF65-F5344CB8AC3E}">
        <p14:creationId xmlns:p14="http://schemas.microsoft.com/office/powerpoint/2010/main" val="42023819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4056872" cy="5100713"/>
          </a:xfrm>
        </p:spPr>
        <p:txBody>
          <a:bodyPr>
            <a:normAutofit/>
          </a:bodyPr>
          <a:lstStyle/>
          <a:p>
            <a:pPr>
              <a:buFont typeface="Wingdings" charset="2"/>
              <a:buChar char="§"/>
            </a:pPr>
            <a:r>
              <a:rPr lang="en-US" sz="2200" dirty="0" smtClean="0">
                <a:solidFill>
                  <a:srgbClr val="000000"/>
                </a:solidFill>
                <a:latin typeface="Arial"/>
                <a:cs typeface="Arial"/>
              </a:rPr>
              <a:t>A device has a set of multiprocessors</a:t>
            </a:r>
          </a:p>
          <a:p>
            <a:pPr>
              <a:buFont typeface="Wingdings" charset="2"/>
              <a:buChar char="§"/>
            </a:pPr>
            <a:r>
              <a:rPr lang="en-US" sz="2200" dirty="0" smtClean="0">
                <a:solidFill>
                  <a:srgbClr val="000000"/>
                </a:solidFill>
                <a:latin typeface="Arial"/>
                <a:cs typeface="Arial"/>
              </a:rPr>
              <a:t>Each multiprocessors is a set of 32-bit processors with </a:t>
            </a:r>
            <a:r>
              <a:rPr lang="en-US" sz="2200" b="1" i="1" dirty="0" smtClean="0">
                <a:solidFill>
                  <a:srgbClr val="000000"/>
                </a:solidFill>
                <a:latin typeface="Arial"/>
                <a:cs typeface="Arial"/>
              </a:rPr>
              <a:t>Single Instruction Multiple Data </a:t>
            </a:r>
            <a:r>
              <a:rPr lang="en-US" sz="2200" dirty="0" smtClean="0">
                <a:solidFill>
                  <a:srgbClr val="000000"/>
                </a:solidFill>
                <a:latin typeface="Arial"/>
                <a:cs typeface="Arial"/>
              </a:rPr>
              <a:t>architecture. </a:t>
            </a:r>
          </a:p>
          <a:p>
            <a:pPr>
              <a:buFont typeface="Wingdings" charset="2"/>
              <a:buChar char="§"/>
            </a:pPr>
            <a:r>
              <a:rPr lang="en-US" sz="2200" dirty="0" smtClean="0">
                <a:solidFill>
                  <a:srgbClr val="000000"/>
                </a:solidFill>
                <a:latin typeface="Arial"/>
                <a:cs typeface="Arial"/>
              </a:rPr>
              <a:t>At each clock cycle, a multiprocessor executes the same instruction on a group of threads called </a:t>
            </a:r>
            <a:r>
              <a:rPr lang="en-US" sz="2200" b="1" dirty="0" smtClean="0">
                <a:solidFill>
                  <a:srgbClr val="000000"/>
                </a:solidFill>
                <a:latin typeface="Arial"/>
                <a:cs typeface="Arial"/>
              </a:rPr>
              <a:t>warp</a:t>
            </a:r>
            <a:r>
              <a:rPr lang="en-US" sz="2200" dirty="0" smtClean="0">
                <a:solidFill>
                  <a:srgbClr val="000000"/>
                </a:solidFill>
                <a:latin typeface="Arial"/>
                <a:cs typeface="Arial"/>
              </a:rPr>
              <a:t>. </a:t>
            </a:r>
          </a:p>
          <a:p>
            <a:pPr>
              <a:buFont typeface="Wingdings" charset="2"/>
              <a:buChar char="§"/>
            </a:pPr>
            <a:r>
              <a:rPr lang="en-US" sz="2200" dirty="0" smtClean="0">
                <a:latin typeface="Arial"/>
                <a:cs typeface="Arial"/>
              </a:rPr>
              <a:t>The number of threads in a warp is the </a:t>
            </a:r>
            <a:r>
              <a:rPr lang="en-US" sz="2200" b="1" dirty="0" smtClean="0">
                <a:latin typeface="Arial"/>
                <a:cs typeface="Arial"/>
              </a:rPr>
              <a:t>warp size</a:t>
            </a:r>
            <a:r>
              <a:rPr lang="en-US" sz="2200" dirty="0" smtClean="0">
                <a:latin typeface="Arial"/>
                <a:cs typeface="Arial"/>
              </a:rPr>
              <a:t>. </a:t>
            </a: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12278"/>
            <a:ext cx="6786072" cy="1384995"/>
          </a:xfrm>
          <a:prstGeom prst="rect">
            <a:avLst/>
          </a:prstGeom>
          <a:noFill/>
        </p:spPr>
        <p:txBody>
          <a:bodyPr wrap="square" rtlCol="0">
            <a:spAutoFit/>
          </a:bodyPr>
          <a:lstStyle/>
          <a:p>
            <a:r>
              <a:rPr lang="en-US" sz="4200" dirty="0" smtClean="0">
                <a:latin typeface="Arial"/>
                <a:cs typeface="Arial"/>
              </a:rPr>
              <a:t>A set of SIMD multiprocessors:</a:t>
            </a:r>
            <a:endParaRPr lang="en-US" sz="4200" dirty="0">
              <a:latin typeface="Arial"/>
              <a:cs typeface="Arial"/>
            </a:endParaRPr>
          </a:p>
        </p:txBody>
      </p:sp>
      <p:sp>
        <p:nvSpPr>
          <p:cNvPr id="12" name="Rectangle 11"/>
          <p:cNvSpPr/>
          <p:nvPr/>
        </p:nvSpPr>
        <p:spPr>
          <a:xfrm>
            <a:off x="885825" y="6523834"/>
            <a:ext cx="7740316"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sp>
        <p:nvSpPr>
          <p:cNvPr id="13" name="AutoShape 4"/>
          <p:cNvSpPr>
            <a:spLocks noChangeAspect="1" noChangeArrowheads="1"/>
          </p:cNvSpPr>
          <p:nvPr/>
        </p:nvSpPr>
        <p:spPr bwMode="auto">
          <a:xfrm>
            <a:off x="4767236" y="168960"/>
            <a:ext cx="405923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kern="1200"/>
          </a:p>
        </p:txBody>
      </p:sp>
      <p:grpSp>
        <p:nvGrpSpPr>
          <p:cNvPr id="15" name="Group 5"/>
          <p:cNvGrpSpPr>
            <a:grpSpLocks/>
          </p:cNvGrpSpPr>
          <p:nvPr/>
        </p:nvGrpSpPr>
        <p:grpSpPr bwMode="auto">
          <a:xfrm>
            <a:off x="4812816" y="2345913"/>
            <a:ext cx="4049713" cy="4208463"/>
            <a:chOff x="3086" y="827"/>
            <a:chExt cx="2551" cy="2651"/>
          </a:xfrm>
        </p:grpSpPr>
        <p:sp>
          <p:nvSpPr>
            <p:cNvPr id="16" name="Text Box 6"/>
            <p:cNvSpPr txBox="1">
              <a:spLocks noChangeArrowheads="1"/>
            </p:cNvSpPr>
            <p:nvPr/>
          </p:nvSpPr>
          <p:spPr bwMode="auto">
            <a:xfrm>
              <a:off x="3086" y="827"/>
              <a:ext cx="2551" cy="2651"/>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chemeClr val="bg1"/>
                  </a:solidFill>
                </a:rPr>
                <a:t>Device</a:t>
              </a:r>
            </a:p>
          </p:txBody>
        </p:sp>
        <p:sp>
          <p:nvSpPr>
            <p:cNvPr id="17" name="Text Box 7"/>
            <p:cNvSpPr txBox="1">
              <a:spLocks noChangeArrowheads="1"/>
            </p:cNvSpPr>
            <p:nvPr/>
          </p:nvSpPr>
          <p:spPr bwMode="auto">
            <a:xfrm>
              <a:off x="3238" y="1072"/>
              <a:ext cx="2367" cy="1825"/>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Multiprocessor N</a:t>
              </a:r>
              <a:endParaRPr lang="en-US" sz="1800">
                <a:solidFill>
                  <a:srgbClr val="003300"/>
                </a:solidFill>
              </a:endParaRPr>
            </a:p>
          </p:txBody>
        </p:sp>
        <p:sp>
          <p:nvSpPr>
            <p:cNvPr id="18" name="Text Box 8"/>
            <p:cNvSpPr txBox="1">
              <a:spLocks noChangeArrowheads="1"/>
            </p:cNvSpPr>
            <p:nvPr/>
          </p:nvSpPr>
          <p:spPr bwMode="auto">
            <a:xfrm>
              <a:off x="3159" y="1431"/>
              <a:ext cx="2367" cy="1826"/>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Multiprocessor 2</a:t>
              </a:r>
              <a:endParaRPr lang="en-US" sz="1800">
                <a:solidFill>
                  <a:srgbClr val="003300"/>
                </a:solidFill>
              </a:endParaRPr>
            </a:p>
          </p:txBody>
        </p:sp>
        <p:sp>
          <p:nvSpPr>
            <p:cNvPr id="19" name="Text Box 9"/>
            <p:cNvSpPr txBox="1">
              <a:spLocks noChangeArrowheads="1"/>
            </p:cNvSpPr>
            <p:nvPr/>
          </p:nvSpPr>
          <p:spPr bwMode="auto">
            <a:xfrm>
              <a:off x="3115" y="1618"/>
              <a:ext cx="2367" cy="1826"/>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Multiprocessor 1</a:t>
              </a:r>
              <a:endParaRPr lang="en-US" sz="1800">
                <a:solidFill>
                  <a:srgbClr val="003300"/>
                </a:solidFill>
              </a:endParaRPr>
            </a:p>
          </p:txBody>
        </p:sp>
        <p:sp>
          <p:nvSpPr>
            <p:cNvPr id="20" name="Rectangle 10"/>
            <p:cNvSpPr>
              <a:spLocks noChangeArrowheads="1"/>
            </p:cNvSpPr>
            <p:nvPr/>
          </p:nvSpPr>
          <p:spPr bwMode="auto">
            <a:xfrm>
              <a:off x="3376" y="2470"/>
              <a:ext cx="1811" cy="157"/>
            </a:xfrm>
            <a:prstGeom prst="rect">
              <a:avLst/>
            </a:prstGeom>
            <a:solidFill>
              <a:srgbClr val="FFFF99"/>
            </a:solidFill>
            <a:ln w="9525">
              <a:solidFill>
                <a:srgbClr val="969696"/>
              </a:solidFill>
              <a:miter lim="800000"/>
              <a:headEnd/>
              <a:tailEnd/>
            </a:ln>
          </p:spPr>
          <p:txBody>
            <a:bodyPr/>
            <a:lstStyle/>
            <a:p>
              <a:endParaRPr lang="en-US"/>
            </a:p>
          </p:txBody>
        </p:sp>
        <p:sp>
          <p:nvSpPr>
            <p:cNvPr id="21" name="Text Box 11"/>
            <p:cNvSpPr txBox="1">
              <a:spLocks noChangeArrowheads="1"/>
            </p:cNvSpPr>
            <p:nvPr/>
          </p:nvSpPr>
          <p:spPr bwMode="auto">
            <a:xfrm>
              <a:off x="4997" y="2224"/>
              <a:ext cx="450" cy="477"/>
            </a:xfrm>
            <a:prstGeom prst="rect">
              <a:avLst/>
            </a:prstGeom>
            <a:solidFill>
              <a:srgbClr val="99FF66"/>
            </a:solidFill>
            <a:ln w="9525">
              <a:solidFill>
                <a:srgbClr val="969696"/>
              </a:solidFill>
              <a:miter lim="800000"/>
              <a:headEnd/>
              <a:tailEnd/>
            </a:ln>
          </p:spPr>
          <p:txBody>
            <a:bodyPr lIns="0" tIns="13716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rPr>
                <a:t>Instruction</a:t>
              </a:r>
            </a:p>
            <a:p>
              <a:pPr algn="ctr"/>
              <a:r>
                <a:rPr lang="en-US" sz="900" b="1">
                  <a:solidFill>
                    <a:srgbClr val="003300"/>
                  </a:solidFill>
                </a:rPr>
                <a:t>Unit</a:t>
              </a:r>
              <a:endParaRPr lang="en-US" sz="900">
                <a:solidFill>
                  <a:srgbClr val="003300"/>
                </a:solidFill>
              </a:endParaRPr>
            </a:p>
          </p:txBody>
        </p:sp>
        <p:sp>
          <p:nvSpPr>
            <p:cNvPr id="22" name="Text Box 12"/>
            <p:cNvSpPr txBox="1">
              <a:spLocks noChangeArrowheads="1"/>
            </p:cNvSpPr>
            <p:nvPr/>
          </p:nvSpPr>
          <p:spPr bwMode="auto">
            <a:xfrm>
              <a:off x="3155" y="2406"/>
              <a:ext cx="470" cy="290"/>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rPr>
                <a:t>Processor 1</a:t>
              </a:r>
              <a:endParaRPr lang="en-US" sz="900">
                <a:solidFill>
                  <a:srgbClr val="003300"/>
                </a:solidFill>
              </a:endParaRPr>
            </a:p>
          </p:txBody>
        </p:sp>
        <p:sp>
          <p:nvSpPr>
            <p:cNvPr id="23" name="Text Box 13"/>
            <p:cNvSpPr txBox="1">
              <a:spLocks noChangeArrowheads="1"/>
            </p:cNvSpPr>
            <p:nvPr/>
          </p:nvSpPr>
          <p:spPr bwMode="auto">
            <a:xfrm>
              <a:off x="4152" y="2361"/>
              <a:ext cx="31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800" b="1">
                  <a:solidFill>
                    <a:srgbClr val="003300"/>
                  </a:solidFill>
                  <a:latin typeface="Times New Roman" charset="0"/>
                </a:rPr>
                <a:t>…</a:t>
              </a:r>
              <a:endParaRPr lang="en-US" sz="1800">
                <a:solidFill>
                  <a:srgbClr val="003300"/>
                </a:solidFill>
              </a:endParaRPr>
            </a:p>
          </p:txBody>
        </p:sp>
        <p:sp>
          <p:nvSpPr>
            <p:cNvPr id="24" name="Text Box 14"/>
            <p:cNvSpPr txBox="1">
              <a:spLocks noChangeArrowheads="1"/>
            </p:cNvSpPr>
            <p:nvPr/>
          </p:nvSpPr>
          <p:spPr bwMode="auto">
            <a:xfrm>
              <a:off x="3698" y="2406"/>
              <a:ext cx="470" cy="289"/>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rPr>
                <a:t>Processor 2</a:t>
              </a:r>
              <a:endParaRPr lang="en-US" sz="900">
                <a:solidFill>
                  <a:srgbClr val="003300"/>
                </a:solidFill>
              </a:endParaRPr>
            </a:p>
          </p:txBody>
        </p:sp>
        <p:sp>
          <p:nvSpPr>
            <p:cNvPr id="25" name="Text Box 15"/>
            <p:cNvSpPr txBox="1">
              <a:spLocks noChangeArrowheads="1"/>
            </p:cNvSpPr>
            <p:nvPr/>
          </p:nvSpPr>
          <p:spPr bwMode="auto">
            <a:xfrm>
              <a:off x="4451" y="2407"/>
              <a:ext cx="470" cy="290"/>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rPr>
                <a:t>Processor M</a:t>
              </a:r>
              <a:endParaRPr lang="en-US" sz="900">
                <a:solidFill>
                  <a:srgbClr val="003300"/>
                </a:solidFill>
              </a:endParaRPr>
            </a:p>
          </p:txBody>
        </p:sp>
        <p:sp>
          <p:nvSpPr>
            <p:cNvPr id="26" name="Oval 16"/>
            <p:cNvSpPr>
              <a:spLocks noChangeArrowheads="1"/>
            </p:cNvSpPr>
            <p:nvPr/>
          </p:nvSpPr>
          <p:spPr bwMode="auto">
            <a:xfrm>
              <a:off x="3820" y="1382"/>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Oval 17"/>
            <p:cNvSpPr>
              <a:spLocks noChangeArrowheads="1"/>
            </p:cNvSpPr>
            <p:nvPr/>
          </p:nvSpPr>
          <p:spPr bwMode="auto">
            <a:xfrm>
              <a:off x="3852" y="1266"/>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Oval 18"/>
            <p:cNvSpPr>
              <a:spLocks noChangeArrowheads="1"/>
            </p:cNvSpPr>
            <p:nvPr/>
          </p:nvSpPr>
          <p:spPr bwMode="auto">
            <a:xfrm>
              <a:off x="3837" y="1319"/>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7807769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4056872" cy="5100713"/>
          </a:xfrm>
        </p:spPr>
        <p:txBody>
          <a:bodyPr>
            <a:normAutofit fontScale="92500" lnSpcReduction="10000"/>
          </a:bodyPr>
          <a:lstStyle/>
          <a:p>
            <a:pPr>
              <a:buFont typeface="Wingdings" charset="2"/>
              <a:buChar char="§"/>
            </a:pPr>
            <a:r>
              <a:rPr lang="en-US" sz="2200" b="1" dirty="0" smtClean="0">
                <a:solidFill>
                  <a:srgbClr val="000000"/>
                </a:solidFill>
                <a:latin typeface="Arial"/>
                <a:cs typeface="Arial"/>
              </a:rPr>
              <a:t>SIMD Execution </a:t>
            </a:r>
            <a:r>
              <a:rPr lang="en-US" sz="2200" dirty="0" smtClean="0">
                <a:solidFill>
                  <a:srgbClr val="000000"/>
                </a:solidFill>
                <a:latin typeface="Arial"/>
                <a:cs typeface="Arial"/>
              </a:rPr>
              <a:t>of warpsize=M threads (from single block)</a:t>
            </a:r>
          </a:p>
          <a:p>
            <a:pPr lvl="1">
              <a:buFont typeface="Wingdings" charset="2"/>
              <a:buChar char="Ø"/>
            </a:pPr>
            <a:r>
              <a:rPr lang="en-US" sz="1800" dirty="0" smtClean="0">
                <a:solidFill>
                  <a:srgbClr val="000000"/>
                </a:solidFill>
                <a:latin typeface="Arial"/>
                <a:cs typeface="Arial"/>
              </a:rPr>
              <a:t>Result is a set of instructions streams roughly equal to # of blocks in threads divided by warpsize. </a:t>
            </a:r>
            <a:endParaRPr lang="en-US" sz="1800" dirty="0">
              <a:solidFill>
                <a:srgbClr val="000000"/>
              </a:solidFill>
              <a:latin typeface="Arial"/>
              <a:cs typeface="Arial"/>
            </a:endParaRPr>
          </a:p>
          <a:p>
            <a:pPr>
              <a:buFont typeface="Wingdings" charset="2"/>
              <a:buChar char="§"/>
            </a:pPr>
            <a:r>
              <a:rPr lang="en-US" sz="2200" dirty="0" smtClean="0">
                <a:solidFill>
                  <a:srgbClr val="000000"/>
                </a:solidFill>
                <a:latin typeface="Arial"/>
                <a:cs typeface="Arial"/>
              </a:rPr>
              <a:t>Multithreaded Execution across different instruction streams within block. </a:t>
            </a:r>
          </a:p>
          <a:p>
            <a:pPr lvl="1">
              <a:buFont typeface="Wingdings" charset="2"/>
              <a:buChar char="Ø"/>
            </a:pPr>
            <a:r>
              <a:rPr lang="en-US" sz="1800" dirty="0" smtClean="0">
                <a:solidFill>
                  <a:srgbClr val="000000"/>
                </a:solidFill>
                <a:latin typeface="Arial"/>
                <a:cs typeface="Arial"/>
              </a:rPr>
              <a:t>Also possibly across different blocks if there are more blocks than </a:t>
            </a:r>
            <a:r>
              <a:rPr lang="en-US" sz="1800" dirty="0">
                <a:solidFill>
                  <a:srgbClr val="000000"/>
                </a:solidFill>
                <a:latin typeface="Arial"/>
                <a:cs typeface="Arial"/>
              </a:rPr>
              <a:t>SMs(streaming </a:t>
            </a:r>
            <a:r>
              <a:rPr lang="en-US" sz="1800" dirty="0" smtClean="0">
                <a:solidFill>
                  <a:srgbClr val="000000"/>
                </a:solidFill>
                <a:latin typeface="Arial"/>
                <a:cs typeface="Arial"/>
              </a:rPr>
              <a:t>multiprocessors)</a:t>
            </a:r>
          </a:p>
          <a:p>
            <a:pPr>
              <a:buFont typeface="Wingdings" charset="2"/>
              <a:buChar char="§"/>
            </a:pPr>
            <a:r>
              <a:rPr lang="en-US" sz="2200" dirty="0" smtClean="0">
                <a:latin typeface="Arial"/>
                <a:cs typeface="Arial"/>
              </a:rPr>
              <a:t>Each block mapped to single SM</a:t>
            </a:r>
          </a:p>
          <a:p>
            <a:pPr lvl="1">
              <a:buFont typeface="Wingdings" charset="2"/>
              <a:buChar char="Ø"/>
            </a:pPr>
            <a:r>
              <a:rPr lang="en-US" sz="1800" dirty="0" smtClean="0">
                <a:latin typeface="Arial"/>
                <a:cs typeface="Arial"/>
              </a:rPr>
              <a:t>No direct interaction across SMs</a:t>
            </a: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509947"/>
            <a:ext cx="6786072" cy="738664"/>
          </a:xfrm>
          <a:prstGeom prst="rect">
            <a:avLst/>
          </a:prstGeom>
          <a:noFill/>
        </p:spPr>
        <p:txBody>
          <a:bodyPr wrap="square" rtlCol="0">
            <a:spAutoFit/>
          </a:bodyPr>
          <a:lstStyle/>
          <a:p>
            <a:r>
              <a:rPr lang="en-US" sz="4200" dirty="0" smtClean="0">
                <a:latin typeface="Arial"/>
                <a:cs typeface="Arial"/>
              </a:rPr>
              <a:t>Hardware Execution Model: </a:t>
            </a:r>
            <a:endParaRPr lang="en-US" sz="4200" dirty="0">
              <a:latin typeface="Arial"/>
              <a:cs typeface="Arial"/>
            </a:endParaRPr>
          </a:p>
        </p:txBody>
      </p:sp>
      <p:sp>
        <p:nvSpPr>
          <p:cNvPr id="12" name="Rectangle 11"/>
          <p:cNvSpPr/>
          <p:nvPr/>
        </p:nvSpPr>
        <p:spPr>
          <a:xfrm>
            <a:off x="885825" y="6523834"/>
            <a:ext cx="7740316"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sp>
        <p:nvSpPr>
          <p:cNvPr id="13" name="AutoShape 4"/>
          <p:cNvSpPr>
            <a:spLocks noChangeAspect="1" noChangeArrowheads="1"/>
          </p:cNvSpPr>
          <p:nvPr/>
        </p:nvSpPr>
        <p:spPr bwMode="auto">
          <a:xfrm>
            <a:off x="4767236" y="168960"/>
            <a:ext cx="405923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kern="1200"/>
          </a:p>
        </p:txBody>
      </p:sp>
      <p:grpSp>
        <p:nvGrpSpPr>
          <p:cNvPr id="30" name="Group 4"/>
          <p:cNvGrpSpPr>
            <a:grpSpLocks/>
          </p:cNvGrpSpPr>
          <p:nvPr/>
        </p:nvGrpSpPr>
        <p:grpSpPr bwMode="auto">
          <a:xfrm>
            <a:off x="4945755" y="1572025"/>
            <a:ext cx="4059237" cy="5187950"/>
            <a:chOff x="3083" y="845"/>
            <a:chExt cx="2557" cy="3268"/>
          </a:xfrm>
        </p:grpSpPr>
        <p:sp>
          <p:nvSpPr>
            <p:cNvPr id="31" name="AutoShape 5"/>
            <p:cNvSpPr>
              <a:spLocks noChangeAspect="1" noChangeArrowheads="1"/>
            </p:cNvSpPr>
            <p:nvPr/>
          </p:nvSpPr>
          <p:spPr bwMode="auto">
            <a:xfrm>
              <a:off x="3083" y="845"/>
              <a:ext cx="2557" cy="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
          <p:nvSpPr>
            <p:cNvPr id="32" name="Text Box 6"/>
            <p:cNvSpPr txBox="1">
              <a:spLocks noChangeArrowheads="1"/>
            </p:cNvSpPr>
            <p:nvPr/>
          </p:nvSpPr>
          <p:spPr bwMode="auto">
            <a:xfrm>
              <a:off x="3086" y="848"/>
              <a:ext cx="2551" cy="2651"/>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dirty="0">
                  <a:solidFill>
                    <a:srgbClr val="003300"/>
                  </a:solidFill>
                  <a:latin typeface="Calibri" charset="0"/>
                </a:rPr>
                <a:t>Device</a:t>
              </a:r>
            </a:p>
          </p:txBody>
        </p:sp>
        <p:sp>
          <p:nvSpPr>
            <p:cNvPr id="33" name="Text Box 7"/>
            <p:cNvSpPr txBox="1">
              <a:spLocks noChangeArrowheads="1"/>
            </p:cNvSpPr>
            <p:nvPr/>
          </p:nvSpPr>
          <p:spPr bwMode="auto">
            <a:xfrm>
              <a:off x="3238" y="1093"/>
              <a:ext cx="2367" cy="1825"/>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latin typeface="Calibri" charset="0"/>
                </a:rPr>
                <a:t>Multiprocessor N</a:t>
              </a:r>
              <a:endParaRPr lang="en-US" sz="1800">
                <a:solidFill>
                  <a:srgbClr val="003300"/>
                </a:solidFill>
                <a:latin typeface="Calibri" charset="0"/>
              </a:endParaRPr>
            </a:p>
          </p:txBody>
        </p:sp>
        <p:sp>
          <p:nvSpPr>
            <p:cNvPr id="34" name="Text Box 8"/>
            <p:cNvSpPr txBox="1">
              <a:spLocks noChangeArrowheads="1"/>
            </p:cNvSpPr>
            <p:nvPr/>
          </p:nvSpPr>
          <p:spPr bwMode="auto">
            <a:xfrm>
              <a:off x="3159" y="1452"/>
              <a:ext cx="2367" cy="1826"/>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dirty="0">
                  <a:solidFill>
                    <a:srgbClr val="003300"/>
                  </a:solidFill>
                  <a:latin typeface="Calibri" charset="0"/>
                </a:rPr>
                <a:t>Multiprocessor 2</a:t>
              </a:r>
              <a:endParaRPr lang="en-US" sz="1800" dirty="0">
                <a:solidFill>
                  <a:srgbClr val="003300"/>
                </a:solidFill>
                <a:latin typeface="Calibri" charset="0"/>
              </a:endParaRPr>
            </a:p>
          </p:txBody>
        </p:sp>
        <p:sp>
          <p:nvSpPr>
            <p:cNvPr id="35" name="Text Box 9"/>
            <p:cNvSpPr txBox="1">
              <a:spLocks noChangeArrowheads="1"/>
            </p:cNvSpPr>
            <p:nvPr/>
          </p:nvSpPr>
          <p:spPr bwMode="auto">
            <a:xfrm>
              <a:off x="3115" y="1639"/>
              <a:ext cx="2367" cy="1826"/>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latin typeface="Calibri" charset="0"/>
                </a:rPr>
                <a:t>Multiprocessor 1</a:t>
              </a:r>
              <a:endParaRPr lang="en-US" sz="1800">
                <a:solidFill>
                  <a:srgbClr val="003300"/>
                </a:solidFill>
                <a:latin typeface="Calibri" charset="0"/>
              </a:endParaRPr>
            </a:p>
          </p:txBody>
        </p:sp>
        <p:sp>
          <p:nvSpPr>
            <p:cNvPr id="36" name="Text Box 10"/>
            <p:cNvSpPr txBox="1">
              <a:spLocks noChangeArrowheads="1"/>
            </p:cNvSpPr>
            <p:nvPr/>
          </p:nvSpPr>
          <p:spPr bwMode="auto">
            <a:xfrm>
              <a:off x="3086" y="3599"/>
              <a:ext cx="2551" cy="511"/>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latin typeface="Calibri" charset="0"/>
                </a:rPr>
                <a:t>Device memory</a:t>
              </a:r>
              <a:endParaRPr lang="en-US" sz="1800">
                <a:solidFill>
                  <a:srgbClr val="003300"/>
                </a:solidFill>
                <a:latin typeface="Calibri" charset="0"/>
              </a:endParaRPr>
            </a:p>
          </p:txBody>
        </p:sp>
        <p:sp>
          <p:nvSpPr>
            <p:cNvPr id="37" name="Text Box 11"/>
            <p:cNvSpPr txBox="1">
              <a:spLocks noChangeArrowheads="1"/>
            </p:cNvSpPr>
            <p:nvPr/>
          </p:nvSpPr>
          <p:spPr bwMode="auto">
            <a:xfrm>
              <a:off x="3155" y="1941"/>
              <a:ext cx="1766" cy="207"/>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Calibri" charset="0"/>
                </a:rPr>
                <a:t>Shared Memory</a:t>
              </a:r>
              <a:endParaRPr lang="en-US" sz="1000">
                <a:solidFill>
                  <a:srgbClr val="003300"/>
                </a:solidFill>
                <a:latin typeface="Calibri" charset="0"/>
              </a:endParaRPr>
            </a:p>
          </p:txBody>
        </p:sp>
        <p:sp>
          <p:nvSpPr>
            <p:cNvPr id="38" name="Rectangle 12"/>
            <p:cNvSpPr>
              <a:spLocks noChangeArrowheads="1"/>
            </p:cNvSpPr>
            <p:nvPr/>
          </p:nvSpPr>
          <p:spPr bwMode="auto">
            <a:xfrm>
              <a:off x="3376" y="2491"/>
              <a:ext cx="1811" cy="157"/>
            </a:xfrm>
            <a:prstGeom prst="rect">
              <a:avLst/>
            </a:prstGeom>
            <a:solidFill>
              <a:srgbClr val="FFFF99"/>
            </a:solidFill>
            <a:ln w="9525">
              <a:solidFill>
                <a:srgbClr val="969696"/>
              </a:solidFill>
              <a:miter lim="800000"/>
              <a:headEnd/>
              <a:tailEnd/>
            </a:ln>
          </p:spPr>
          <p:txBody>
            <a:bodyPr/>
            <a:lstStyle/>
            <a:p>
              <a:endParaRPr lang="en-US">
                <a:latin typeface="Calibri" charset="0"/>
              </a:endParaRPr>
            </a:p>
          </p:txBody>
        </p:sp>
        <p:sp>
          <p:nvSpPr>
            <p:cNvPr id="39" name="Text Box 13"/>
            <p:cNvSpPr txBox="1">
              <a:spLocks noChangeArrowheads="1"/>
            </p:cNvSpPr>
            <p:nvPr/>
          </p:nvSpPr>
          <p:spPr bwMode="auto">
            <a:xfrm>
              <a:off x="4997" y="2245"/>
              <a:ext cx="450" cy="477"/>
            </a:xfrm>
            <a:prstGeom prst="rect">
              <a:avLst/>
            </a:prstGeom>
            <a:solidFill>
              <a:srgbClr val="99FF66"/>
            </a:solidFill>
            <a:ln w="9525">
              <a:solidFill>
                <a:srgbClr val="969696"/>
              </a:solidFill>
              <a:miter lim="800000"/>
              <a:headEnd/>
              <a:tailEnd/>
            </a:ln>
          </p:spPr>
          <p:txBody>
            <a:bodyPr lIns="0" tIns="13716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Instruction</a:t>
              </a:r>
            </a:p>
            <a:p>
              <a:pPr algn="ctr"/>
              <a:r>
                <a:rPr lang="en-US" sz="900" b="1">
                  <a:solidFill>
                    <a:srgbClr val="003300"/>
                  </a:solidFill>
                  <a:latin typeface="Calibri" charset="0"/>
                </a:rPr>
                <a:t>Unit</a:t>
              </a:r>
              <a:endParaRPr lang="en-US" sz="900">
                <a:solidFill>
                  <a:srgbClr val="003300"/>
                </a:solidFill>
                <a:latin typeface="Calibri" charset="0"/>
              </a:endParaRPr>
            </a:p>
          </p:txBody>
        </p:sp>
        <p:sp>
          <p:nvSpPr>
            <p:cNvPr id="40" name="Text Box 14"/>
            <p:cNvSpPr txBox="1">
              <a:spLocks noChangeArrowheads="1"/>
            </p:cNvSpPr>
            <p:nvPr/>
          </p:nvSpPr>
          <p:spPr bwMode="auto">
            <a:xfrm>
              <a:off x="3155" y="2427"/>
              <a:ext cx="470" cy="290"/>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Processor 1</a:t>
              </a:r>
              <a:endParaRPr lang="en-US" sz="900">
                <a:solidFill>
                  <a:srgbClr val="003300"/>
                </a:solidFill>
                <a:latin typeface="Calibri" charset="0"/>
              </a:endParaRPr>
            </a:p>
          </p:txBody>
        </p:sp>
        <p:sp>
          <p:nvSpPr>
            <p:cNvPr id="41" name="Text Box 15"/>
            <p:cNvSpPr txBox="1">
              <a:spLocks noChangeArrowheads="1"/>
            </p:cNvSpPr>
            <p:nvPr/>
          </p:nvSpPr>
          <p:spPr bwMode="auto">
            <a:xfrm>
              <a:off x="3156" y="2240"/>
              <a:ext cx="369" cy="177"/>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Registers</a:t>
              </a:r>
              <a:endParaRPr lang="en-US" sz="900">
                <a:solidFill>
                  <a:srgbClr val="003300"/>
                </a:solidFill>
                <a:latin typeface="Calibri" charset="0"/>
              </a:endParaRPr>
            </a:p>
          </p:txBody>
        </p:sp>
        <p:sp>
          <p:nvSpPr>
            <p:cNvPr id="42" name="Line 16"/>
            <p:cNvSpPr>
              <a:spLocks noChangeShapeType="1"/>
            </p:cNvSpPr>
            <p:nvPr/>
          </p:nvSpPr>
          <p:spPr bwMode="auto">
            <a:xfrm flipV="1">
              <a:off x="3575" y="2149"/>
              <a:ext cx="1" cy="27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17"/>
            <p:cNvSpPr txBox="1">
              <a:spLocks noChangeArrowheads="1"/>
            </p:cNvSpPr>
            <p:nvPr/>
          </p:nvSpPr>
          <p:spPr bwMode="auto">
            <a:xfrm>
              <a:off x="4152" y="2382"/>
              <a:ext cx="31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800" b="1">
                  <a:solidFill>
                    <a:srgbClr val="003300"/>
                  </a:solidFill>
                  <a:latin typeface="Times New Roman" charset="0"/>
                </a:rPr>
                <a:t>…</a:t>
              </a:r>
              <a:endParaRPr lang="en-US" sz="1800">
                <a:solidFill>
                  <a:srgbClr val="003300"/>
                </a:solidFill>
                <a:latin typeface="Calibri" charset="0"/>
              </a:endParaRPr>
            </a:p>
          </p:txBody>
        </p:sp>
        <p:sp>
          <p:nvSpPr>
            <p:cNvPr id="44" name="Text Box 18"/>
            <p:cNvSpPr txBox="1">
              <a:spLocks noChangeArrowheads="1"/>
            </p:cNvSpPr>
            <p:nvPr/>
          </p:nvSpPr>
          <p:spPr bwMode="auto">
            <a:xfrm>
              <a:off x="3698" y="2427"/>
              <a:ext cx="470" cy="289"/>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Processor 2</a:t>
              </a:r>
              <a:endParaRPr lang="en-US" sz="900">
                <a:solidFill>
                  <a:srgbClr val="003300"/>
                </a:solidFill>
                <a:latin typeface="Calibri" charset="0"/>
              </a:endParaRPr>
            </a:p>
          </p:txBody>
        </p:sp>
        <p:sp>
          <p:nvSpPr>
            <p:cNvPr id="45" name="Text Box 19"/>
            <p:cNvSpPr txBox="1">
              <a:spLocks noChangeArrowheads="1"/>
            </p:cNvSpPr>
            <p:nvPr/>
          </p:nvSpPr>
          <p:spPr bwMode="auto">
            <a:xfrm>
              <a:off x="3695" y="2239"/>
              <a:ext cx="369" cy="177"/>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Registers</a:t>
              </a:r>
              <a:endParaRPr lang="en-US" sz="900">
                <a:solidFill>
                  <a:srgbClr val="003300"/>
                </a:solidFill>
                <a:latin typeface="Calibri" charset="0"/>
              </a:endParaRPr>
            </a:p>
          </p:txBody>
        </p:sp>
        <p:sp>
          <p:nvSpPr>
            <p:cNvPr id="46" name="Line 20"/>
            <p:cNvSpPr>
              <a:spLocks noChangeShapeType="1"/>
            </p:cNvSpPr>
            <p:nvPr/>
          </p:nvSpPr>
          <p:spPr bwMode="auto">
            <a:xfrm flipV="1">
              <a:off x="4117" y="2149"/>
              <a:ext cx="2" cy="27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Text Box 21"/>
            <p:cNvSpPr txBox="1">
              <a:spLocks noChangeArrowheads="1"/>
            </p:cNvSpPr>
            <p:nvPr/>
          </p:nvSpPr>
          <p:spPr bwMode="auto">
            <a:xfrm>
              <a:off x="4451" y="2428"/>
              <a:ext cx="470" cy="290"/>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Processor M</a:t>
              </a:r>
              <a:endParaRPr lang="en-US" sz="900">
                <a:solidFill>
                  <a:srgbClr val="003300"/>
                </a:solidFill>
                <a:latin typeface="Calibri" charset="0"/>
              </a:endParaRPr>
            </a:p>
          </p:txBody>
        </p:sp>
        <p:sp>
          <p:nvSpPr>
            <p:cNvPr id="48" name="Text Box 22"/>
            <p:cNvSpPr txBox="1">
              <a:spLocks noChangeArrowheads="1"/>
            </p:cNvSpPr>
            <p:nvPr/>
          </p:nvSpPr>
          <p:spPr bwMode="auto">
            <a:xfrm>
              <a:off x="4451" y="2241"/>
              <a:ext cx="369" cy="176"/>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Registers</a:t>
              </a:r>
              <a:endParaRPr lang="en-US" sz="900">
                <a:solidFill>
                  <a:srgbClr val="003300"/>
                </a:solidFill>
                <a:latin typeface="Calibri" charset="0"/>
              </a:endParaRPr>
            </a:p>
          </p:txBody>
        </p:sp>
        <p:sp>
          <p:nvSpPr>
            <p:cNvPr id="49" name="Line 23"/>
            <p:cNvSpPr>
              <a:spLocks noChangeShapeType="1"/>
            </p:cNvSpPr>
            <p:nvPr/>
          </p:nvSpPr>
          <p:spPr bwMode="auto">
            <a:xfrm flipV="1">
              <a:off x="4870" y="2150"/>
              <a:ext cx="2" cy="27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Oval 24"/>
            <p:cNvSpPr>
              <a:spLocks noChangeArrowheads="1"/>
            </p:cNvSpPr>
            <p:nvPr/>
          </p:nvSpPr>
          <p:spPr bwMode="auto">
            <a:xfrm>
              <a:off x="3820" y="1403"/>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1" name="Oval 25"/>
            <p:cNvSpPr>
              <a:spLocks noChangeArrowheads="1"/>
            </p:cNvSpPr>
            <p:nvPr/>
          </p:nvSpPr>
          <p:spPr bwMode="auto">
            <a:xfrm>
              <a:off x="3852" y="1287"/>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2" name="Oval 26"/>
            <p:cNvSpPr>
              <a:spLocks noChangeArrowheads="1"/>
            </p:cNvSpPr>
            <p:nvPr/>
          </p:nvSpPr>
          <p:spPr bwMode="auto">
            <a:xfrm>
              <a:off x="3837" y="1340"/>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3" name="Text Box 27"/>
            <p:cNvSpPr txBox="1">
              <a:spLocks noChangeArrowheads="1"/>
            </p:cNvSpPr>
            <p:nvPr/>
          </p:nvSpPr>
          <p:spPr bwMode="auto">
            <a:xfrm>
              <a:off x="3151" y="2825"/>
              <a:ext cx="2286" cy="253"/>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r"/>
              <a:r>
                <a:rPr lang="en-US" sz="1000" b="1">
                  <a:solidFill>
                    <a:srgbClr val="003300"/>
                  </a:solidFill>
                  <a:latin typeface="Calibri" charset="0"/>
                </a:rPr>
                <a:t>Constant</a:t>
              </a:r>
            </a:p>
            <a:p>
              <a:pPr algn="r"/>
              <a:r>
                <a:rPr lang="en-US" sz="1000" b="1">
                  <a:solidFill>
                    <a:srgbClr val="003300"/>
                  </a:solidFill>
                  <a:latin typeface="Calibri" charset="0"/>
                </a:rPr>
                <a:t>Cache</a:t>
              </a:r>
              <a:endParaRPr lang="en-US" sz="1000">
                <a:solidFill>
                  <a:srgbClr val="003300"/>
                </a:solidFill>
                <a:latin typeface="Calibri" charset="0"/>
              </a:endParaRPr>
            </a:p>
          </p:txBody>
        </p:sp>
        <p:sp>
          <p:nvSpPr>
            <p:cNvPr id="54" name="Text Box 28"/>
            <p:cNvSpPr txBox="1">
              <a:spLocks noChangeArrowheads="1"/>
            </p:cNvSpPr>
            <p:nvPr/>
          </p:nvSpPr>
          <p:spPr bwMode="auto">
            <a:xfrm>
              <a:off x="3151" y="3141"/>
              <a:ext cx="2286" cy="253"/>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r"/>
              <a:r>
                <a:rPr lang="en-US" sz="1000" b="1">
                  <a:solidFill>
                    <a:srgbClr val="003300"/>
                  </a:solidFill>
                  <a:latin typeface="Calibri" charset="0"/>
                </a:rPr>
                <a:t>Texture</a:t>
              </a:r>
            </a:p>
            <a:p>
              <a:pPr algn="r"/>
              <a:r>
                <a:rPr lang="en-US" sz="1000" b="1">
                  <a:solidFill>
                    <a:srgbClr val="003300"/>
                  </a:solidFill>
                  <a:latin typeface="Calibri" charset="0"/>
                </a:rPr>
                <a:t>Cache</a:t>
              </a:r>
              <a:endParaRPr lang="en-US" sz="1000">
                <a:solidFill>
                  <a:srgbClr val="003300"/>
                </a:solidFill>
                <a:latin typeface="Calibri" charset="0"/>
              </a:endParaRPr>
            </a:p>
          </p:txBody>
        </p:sp>
        <p:sp>
          <p:nvSpPr>
            <p:cNvPr id="55" name="Line 29"/>
            <p:cNvSpPr>
              <a:spLocks noChangeShapeType="1"/>
            </p:cNvSpPr>
            <p:nvPr/>
          </p:nvSpPr>
          <p:spPr bwMode="auto">
            <a:xfrm flipV="1">
              <a:off x="3483" y="2714"/>
              <a:ext cx="1" cy="1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30"/>
            <p:cNvSpPr>
              <a:spLocks noChangeShapeType="1"/>
            </p:cNvSpPr>
            <p:nvPr/>
          </p:nvSpPr>
          <p:spPr bwMode="auto">
            <a:xfrm flipV="1">
              <a:off x="4020" y="2714"/>
              <a:ext cx="2" cy="10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Line 31"/>
            <p:cNvSpPr>
              <a:spLocks noChangeShapeType="1"/>
            </p:cNvSpPr>
            <p:nvPr/>
          </p:nvSpPr>
          <p:spPr bwMode="auto">
            <a:xfrm flipH="1" flipV="1">
              <a:off x="4773" y="2711"/>
              <a:ext cx="1" cy="10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32"/>
            <p:cNvSpPr>
              <a:spLocks noChangeShapeType="1"/>
            </p:cNvSpPr>
            <p:nvPr/>
          </p:nvSpPr>
          <p:spPr bwMode="auto">
            <a:xfrm flipV="1">
              <a:off x="5052" y="3393"/>
              <a:ext cx="1" cy="2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Line 33"/>
            <p:cNvSpPr>
              <a:spLocks noChangeShapeType="1"/>
            </p:cNvSpPr>
            <p:nvPr/>
          </p:nvSpPr>
          <p:spPr bwMode="auto">
            <a:xfrm flipH="1" flipV="1">
              <a:off x="3304" y="2714"/>
              <a:ext cx="1" cy="88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Line 34"/>
            <p:cNvSpPr>
              <a:spLocks noChangeShapeType="1"/>
            </p:cNvSpPr>
            <p:nvPr/>
          </p:nvSpPr>
          <p:spPr bwMode="auto">
            <a:xfrm>
              <a:off x="3842" y="2714"/>
              <a:ext cx="0" cy="883"/>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Line 35"/>
            <p:cNvSpPr>
              <a:spLocks noChangeShapeType="1"/>
            </p:cNvSpPr>
            <p:nvPr/>
          </p:nvSpPr>
          <p:spPr bwMode="auto">
            <a:xfrm>
              <a:off x="4595" y="2714"/>
              <a:ext cx="0" cy="883"/>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 name="Line 36"/>
            <p:cNvSpPr>
              <a:spLocks noChangeShapeType="1"/>
            </p:cNvSpPr>
            <p:nvPr/>
          </p:nvSpPr>
          <p:spPr bwMode="auto">
            <a:xfrm flipV="1">
              <a:off x="3394" y="2714"/>
              <a:ext cx="1" cy="4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 name="Line 37"/>
            <p:cNvSpPr>
              <a:spLocks noChangeShapeType="1"/>
            </p:cNvSpPr>
            <p:nvPr/>
          </p:nvSpPr>
          <p:spPr bwMode="auto">
            <a:xfrm flipV="1">
              <a:off x="3931" y="2714"/>
              <a:ext cx="0" cy="4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Line 38"/>
            <p:cNvSpPr>
              <a:spLocks noChangeShapeType="1"/>
            </p:cNvSpPr>
            <p:nvPr/>
          </p:nvSpPr>
          <p:spPr bwMode="auto">
            <a:xfrm flipH="1" flipV="1">
              <a:off x="4689" y="2714"/>
              <a:ext cx="0" cy="4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 name="Line 39"/>
            <p:cNvSpPr>
              <a:spLocks noChangeShapeType="1"/>
            </p:cNvSpPr>
            <p:nvPr/>
          </p:nvSpPr>
          <p:spPr bwMode="auto">
            <a:xfrm flipV="1">
              <a:off x="4962" y="3079"/>
              <a:ext cx="1" cy="5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6375999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4056872" cy="5100713"/>
          </a:xfrm>
        </p:spPr>
        <p:txBody>
          <a:bodyPr>
            <a:normAutofit lnSpcReduction="10000"/>
          </a:bodyPr>
          <a:lstStyle/>
          <a:p>
            <a:pPr>
              <a:buFont typeface="Wingdings" charset="2"/>
              <a:buChar char="§"/>
            </a:pPr>
            <a:r>
              <a:rPr lang="en-US" sz="2200" dirty="0">
                <a:solidFill>
                  <a:srgbClr val="000000"/>
                </a:solidFill>
                <a:latin typeface="Arial"/>
                <a:cs typeface="Arial"/>
              </a:rPr>
              <a:t>GPU has much more aggressive </a:t>
            </a:r>
            <a:r>
              <a:rPr lang="en-US" sz="2200" dirty="0" smtClean="0">
                <a:solidFill>
                  <a:srgbClr val="000000"/>
                </a:solidFill>
                <a:latin typeface="Arial"/>
                <a:cs typeface="Arial"/>
              </a:rPr>
              <a:t>memory </a:t>
            </a:r>
            <a:r>
              <a:rPr lang="en-US" sz="2200" dirty="0">
                <a:solidFill>
                  <a:srgbClr val="000000"/>
                </a:solidFill>
                <a:latin typeface="Arial"/>
                <a:cs typeface="Arial"/>
              </a:rPr>
              <a:t>subsystem</a:t>
            </a:r>
          </a:p>
          <a:p>
            <a:pPr>
              <a:buFont typeface="Wingdings" charset="2"/>
              <a:buChar char="§"/>
            </a:pPr>
            <a:r>
              <a:rPr lang="en-US" sz="2200" dirty="0" smtClean="0">
                <a:solidFill>
                  <a:srgbClr val="000000"/>
                </a:solidFill>
                <a:latin typeface="Arial"/>
                <a:cs typeface="Arial"/>
              </a:rPr>
              <a:t>The local, global, constant and texture spaces are regions of device memory. </a:t>
            </a:r>
          </a:p>
          <a:p>
            <a:pPr>
              <a:buFont typeface="Wingdings" charset="2"/>
              <a:buChar char="§"/>
            </a:pPr>
            <a:r>
              <a:rPr lang="en-US" sz="2200" dirty="0" smtClean="0">
                <a:solidFill>
                  <a:srgbClr val="000000"/>
                </a:solidFill>
                <a:latin typeface="Arial"/>
                <a:cs typeface="Arial"/>
              </a:rPr>
              <a:t>Each multiprocessor has: </a:t>
            </a:r>
            <a:r>
              <a:rPr lang="en-US" sz="1800" dirty="0" smtClean="0">
                <a:solidFill>
                  <a:srgbClr val="000000"/>
                </a:solidFill>
                <a:latin typeface="Arial"/>
                <a:cs typeface="Arial"/>
              </a:rPr>
              <a:t> </a:t>
            </a:r>
          </a:p>
          <a:p>
            <a:pPr lvl="1">
              <a:buFont typeface="Wingdings" charset="2"/>
              <a:buChar char="Ø"/>
            </a:pPr>
            <a:r>
              <a:rPr lang="en-US" sz="1800" dirty="0" smtClean="0">
                <a:solidFill>
                  <a:srgbClr val="000000"/>
                </a:solidFill>
                <a:latin typeface="Arial"/>
                <a:cs typeface="Arial"/>
              </a:rPr>
              <a:t>A set of 32-bit </a:t>
            </a:r>
            <a:r>
              <a:rPr lang="en-US" sz="1800" b="1" dirty="0" smtClean="0">
                <a:solidFill>
                  <a:srgbClr val="000000"/>
                </a:solidFill>
                <a:latin typeface="Arial"/>
                <a:cs typeface="Arial"/>
              </a:rPr>
              <a:t>registers</a:t>
            </a:r>
            <a:r>
              <a:rPr lang="en-US" sz="1800" dirty="0" smtClean="0">
                <a:solidFill>
                  <a:srgbClr val="000000"/>
                </a:solidFill>
                <a:latin typeface="Arial"/>
                <a:cs typeface="Arial"/>
              </a:rPr>
              <a:t> per processors</a:t>
            </a:r>
            <a:endParaRPr lang="en-US" sz="2200" dirty="0">
              <a:latin typeface="Arial"/>
              <a:cs typeface="Arial"/>
            </a:endParaRPr>
          </a:p>
          <a:p>
            <a:pPr lvl="1">
              <a:buFont typeface="Wingdings" charset="2"/>
              <a:buChar char="Ø"/>
            </a:pPr>
            <a:r>
              <a:rPr lang="en-US" sz="1800" b="1" dirty="0" smtClean="0">
                <a:latin typeface="Arial"/>
                <a:cs typeface="Arial"/>
              </a:rPr>
              <a:t>On chip shared memory</a:t>
            </a:r>
          </a:p>
          <a:p>
            <a:pPr lvl="1">
              <a:buFont typeface="Wingdings" charset="2"/>
              <a:buChar char="Ø"/>
            </a:pPr>
            <a:r>
              <a:rPr lang="en-US" sz="1800" dirty="0" smtClean="0">
                <a:latin typeface="Arial"/>
                <a:cs typeface="Arial"/>
              </a:rPr>
              <a:t>A read-only </a:t>
            </a:r>
            <a:r>
              <a:rPr lang="en-US" sz="1800" b="1" dirty="0" smtClean="0">
                <a:latin typeface="Arial"/>
                <a:cs typeface="Arial"/>
              </a:rPr>
              <a:t>constant cache </a:t>
            </a:r>
            <a:r>
              <a:rPr lang="en-US" sz="1800" dirty="0" smtClean="0">
                <a:latin typeface="Arial"/>
                <a:cs typeface="Arial"/>
              </a:rPr>
              <a:t>(To speed up access to the constant memory space)</a:t>
            </a:r>
          </a:p>
          <a:p>
            <a:pPr lvl="1">
              <a:buFont typeface="Wingdings" charset="2"/>
              <a:buChar char="Ø"/>
            </a:pPr>
            <a:r>
              <a:rPr lang="en-US" sz="1800" dirty="0" smtClean="0">
                <a:latin typeface="Arial"/>
                <a:cs typeface="Arial"/>
              </a:rPr>
              <a:t>A read-only </a:t>
            </a:r>
            <a:r>
              <a:rPr lang="en-US" sz="1800" b="1" dirty="0" smtClean="0">
                <a:latin typeface="Arial"/>
                <a:cs typeface="Arial"/>
              </a:rPr>
              <a:t>texture cache</a:t>
            </a:r>
          </a:p>
          <a:p>
            <a:pPr marL="457200" lvl="1" indent="0">
              <a:buNone/>
            </a:pPr>
            <a:r>
              <a:rPr lang="en-US" sz="1800" b="1" dirty="0" smtClean="0">
                <a:latin typeface="Arial"/>
                <a:cs typeface="Arial"/>
              </a:rPr>
              <a:t>     </a:t>
            </a:r>
            <a:r>
              <a:rPr lang="en-US" sz="1800" dirty="0" smtClean="0">
                <a:latin typeface="Arial"/>
                <a:cs typeface="Arial"/>
              </a:rPr>
              <a:t>(To speed up access to the  	texture memory space)</a:t>
            </a: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509947"/>
            <a:ext cx="6786072" cy="738664"/>
          </a:xfrm>
          <a:prstGeom prst="rect">
            <a:avLst/>
          </a:prstGeom>
          <a:noFill/>
        </p:spPr>
        <p:txBody>
          <a:bodyPr wrap="square" rtlCol="0">
            <a:spAutoFit/>
          </a:bodyPr>
          <a:lstStyle/>
          <a:p>
            <a:r>
              <a:rPr lang="en-US" sz="4200" dirty="0" smtClean="0">
                <a:latin typeface="Arial"/>
                <a:cs typeface="Arial"/>
              </a:rPr>
              <a:t>Memory Model: </a:t>
            </a:r>
            <a:endParaRPr lang="en-US" sz="4200" dirty="0">
              <a:latin typeface="Arial"/>
              <a:cs typeface="Arial"/>
            </a:endParaRPr>
          </a:p>
        </p:txBody>
      </p:sp>
      <p:sp>
        <p:nvSpPr>
          <p:cNvPr id="12" name="Rectangle 11"/>
          <p:cNvSpPr/>
          <p:nvPr/>
        </p:nvSpPr>
        <p:spPr>
          <a:xfrm>
            <a:off x="885825" y="6523834"/>
            <a:ext cx="7740316"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sp>
        <p:nvSpPr>
          <p:cNvPr id="13" name="AutoShape 4"/>
          <p:cNvSpPr>
            <a:spLocks noChangeAspect="1" noChangeArrowheads="1"/>
          </p:cNvSpPr>
          <p:nvPr/>
        </p:nvSpPr>
        <p:spPr bwMode="auto">
          <a:xfrm>
            <a:off x="4767236" y="168960"/>
            <a:ext cx="405923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kern="1200"/>
          </a:p>
        </p:txBody>
      </p:sp>
      <p:grpSp>
        <p:nvGrpSpPr>
          <p:cNvPr id="30" name="Group 4"/>
          <p:cNvGrpSpPr>
            <a:grpSpLocks/>
          </p:cNvGrpSpPr>
          <p:nvPr/>
        </p:nvGrpSpPr>
        <p:grpSpPr bwMode="auto">
          <a:xfrm>
            <a:off x="4945755" y="1572025"/>
            <a:ext cx="4059237" cy="5187950"/>
            <a:chOff x="3083" y="845"/>
            <a:chExt cx="2557" cy="3268"/>
          </a:xfrm>
        </p:grpSpPr>
        <p:sp>
          <p:nvSpPr>
            <p:cNvPr id="31" name="AutoShape 5"/>
            <p:cNvSpPr>
              <a:spLocks noChangeAspect="1" noChangeArrowheads="1"/>
            </p:cNvSpPr>
            <p:nvPr/>
          </p:nvSpPr>
          <p:spPr bwMode="auto">
            <a:xfrm>
              <a:off x="3083" y="845"/>
              <a:ext cx="2557" cy="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charset="0"/>
              </a:endParaRPr>
            </a:p>
          </p:txBody>
        </p:sp>
        <p:sp>
          <p:nvSpPr>
            <p:cNvPr id="32" name="Text Box 6"/>
            <p:cNvSpPr txBox="1">
              <a:spLocks noChangeArrowheads="1"/>
            </p:cNvSpPr>
            <p:nvPr/>
          </p:nvSpPr>
          <p:spPr bwMode="auto">
            <a:xfrm>
              <a:off x="3086" y="848"/>
              <a:ext cx="2551" cy="2651"/>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dirty="0">
                  <a:solidFill>
                    <a:srgbClr val="003300"/>
                  </a:solidFill>
                  <a:latin typeface="Calibri" charset="0"/>
                </a:rPr>
                <a:t>Device</a:t>
              </a:r>
            </a:p>
          </p:txBody>
        </p:sp>
        <p:sp>
          <p:nvSpPr>
            <p:cNvPr id="33" name="Text Box 7"/>
            <p:cNvSpPr txBox="1">
              <a:spLocks noChangeArrowheads="1"/>
            </p:cNvSpPr>
            <p:nvPr/>
          </p:nvSpPr>
          <p:spPr bwMode="auto">
            <a:xfrm>
              <a:off x="3238" y="1093"/>
              <a:ext cx="2367" cy="1825"/>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latin typeface="Calibri" charset="0"/>
                </a:rPr>
                <a:t>Multiprocessor N</a:t>
              </a:r>
              <a:endParaRPr lang="en-US" sz="1800">
                <a:solidFill>
                  <a:srgbClr val="003300"/>
                </a:solidFill>
                <a:latin typeface="Calibri" charset="0"/>
              </a:endParaRPr>
            </a:p>
          </p:txBody>
        </p:sp>
        <p:sp>
          <p:nvSpPr>
            <p:cNvPr id="34" name="Text Box 8"/>
            <p:cNvSpPr txBox="1">
              <a:spLocks noChangeArrowheads="1"/>
            </p:cNvSpPr>
            <p:nvPr/>
          </p:nvSpPr>
          <p:spPr bwMode="auto">
            <a:xfrm>
              <a:off x="3159" y="1452"/>
              <a:ext cx="2367" cy="1826"/>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dirty="0">
                  <a:solidFill>
                    <a:srgbClr val="003300"/>
                  </a:solidFill>
                  <a:latin typeface="Calibri" charset="0"/>
                </a:rPr>
                <a:t>Multiprocessor 2</a:t>
              </a:r>
              <a:endParaRPr lang="en-US" sz="1800" dirty="0">
                <a:solidFill>
                  <a:srgbClr val="003300"/>
                </a:solidFill>
                <a:latin typeface="Calibri" charset="0"/>
              </a:endParaRPr>
            </a:p>
          </p:txBody>
        </p:sp>
        <p:sp>
          <p:nvSpPr>
            <p:cNvPr id="35" name="Text Box 9"/>
            <p:cNvSpPr txBox="1">
              <a:spLocks noChangeArrowheads="1"/>
            </p:cNvSpPr>
            <p:nvPr/>
          </p:nvSpPr>
          <p:spPr bwMode="auto">
            <a:xfrm>
              <a:off x="3115" y="1639"/>
              <a:ext cx="2367" cy="1826"/>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latin typeface="Calibri" charset="0"/>
                </a:rPr>
                <a:t>Multiprocessor 1</a:t>
              </a:r>
              <a:endParaRPr lang="en-US" sz="1800">
                <a:solidFill>
                  <a:srgbClr val="003300"/>
                </a:solidFill>
                <a:latin typeface="Calibri" charset="0"/>
              </a:endParaRPr>
            </a:p>
          </p:txBody>
        </p:sp>
        <p:sp>
          <p:nvSpPr>
            <p:cNvPr id="36" name="Text Box 10"/>
            <p:cNvSpPr txBox="1">
              <a:spLocks noChangeArrowheads="1"/>
            </p:cNvSpPr>
            <p:nvPr/>
          </p:nvSpPr>
          <p:spPr bwMode="auto">
            <a:xfrm>
              <a:off x="3086" y="3599"/>
              <a:ext cx="2551" cy="511"/>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latin typeface="Calibri" charset="0"/>
                </a:rPr>
                <a:t>Device memory</a:t>
              </a:r>
              <a:endParaRPr lang="en-US" sz="1800">
                <a:solidFill>
                  <a:srgbClr val="003300"/>
                </a:solidFill>
                <a:latin typeface="Calibri" charset="0"/>
              </a:endParaRPr>
            </a:p>
          </p:txBody>
        </p:sp>
        <p:sp>
          <p:nvSpPr>
            <p:cNvPr id="37" name="Text Box 11"/>
            <p:cNvSpPr txBox="1">
              <a:spLocks noChangeArrowheads="1"/>
            </p:cNvSpPr>
            <p:nvPr/>
          </p:nvSpPr>
          <p:spPr bwMode="auto">
            <a:xfrm>
              <a:off x="3155" y="1941"/>
              <a:ext cx="1766" cy="207"/>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Calibri" charset="0"/>
                </a:rPr>
                <a:t>Shared Memory</a:t>
              </a:r>
              <a:endParaRPr lang="en-US" sz="1000">
                <a:solidFill>
                  <a:srgbClr val="003300"/>
                </a:solidFill>
                <a:latin typeface="Calibri" charset="0"/>
              </a:endParaRPr>
            </a:p>
          </p:txBody>
        </p:sp>
        <p:sp>
          <p:nvSpPr>
            <p:cNvPr id="38" name="Rectangle 12"/>
            <p:cNvSpPr>
              <a:spLocks noChangeArrowheads="1"/>
            </p:cNvSpPr>
            <p:nvPr/>
          </p:nvSpPr>
          <p:spPr bwMode="auto">
            <a:xfrm>
              <a:off x="3376" y="2491"/>
              <a:ext cx="1811" cy="157"/>
            </a:xfrm>
            <a:prstGeom prst="rect">
              <a:avLst/>
            </a:prstGeom>
            <a:solidFill>
              <a:srgbClr val="FFFF99"/>
            </a:solidFill>
            <a:ln w="9525">
              <a:solidFill>
                <a:srgbClr val="969696"/>
              </a:solidFill>
              <a:miter lim="800000"/>
              <a:headEnd/>
              <a:tailEnd/>
            </a:ln>
          </p:spPr>
          <p:txBody>
            <a:bodyPr/>
            <a:lstStyle/>
            <a:p>
              <a:endParaRPr lang="en-US">
                <a:latin typeface="Calibri" charset="0"/>
              </a:endParaRPr>
            </a:p>
          </p:txBody>
        </p:sp>
        <p:sp>
          <p:nvSpPr>
            <p:cNvPr id="39" name="Text Box 13"/>
            <p:cNvSpPr txBox="1">
              <a:spLocks noChangeArrowheads="1"/>
            </p:cNvSpPr>
            <p:nvPr/>
          </p:nvSpPr>
          <p:spPr bwMode="auto">
            <a:xfrm>
              <a:off x="4997" y="2245"/>
              <a:ext cx="450" cy="477"/>
            </a:xfrm>
            <a:prstGeom prst="rect">
              <a:avLst/>
            </a:prstGeom>
            <a:solidFill>
              <a:srgbClr val="99FF66"/>
            </a:solidFill>
            <a:ln w="9525">
              <a:solidFill>
                <a:srgbClr val="969696"/>
              </a:solidFill>
              <a:miter lim="800000"/>
              <a:headEnd/>
              <a:tailEnd/>
            </a:ln>
          </p:spPr>
          <p:txBody>
            <a:bodyPr lIns="0" tIns="13716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Instruction</a:t>
              </a:r>
            </a:p>
            <a:p>
              <a:pPr algn="ctr"/>
              <a:r>
                <a:rPr lang="en-US" sz="900" b="1">
                  <a:solidFill>
                    <a:srgbClr val="003300"/>
                  </a:solidFill>
                  <a:latin typeface="Calibri" charset="0"/>
                </a:rPr>
                <a:t>Unit</a:t>
              </a:r>
              <a:endParaRPr lang="en-US" sz="900">
                <a:solidFill>
                  <a:srgbClr val="003300"/>
                </a:solidFill>
                <a:latin typeface="Calibri" charset="0"/>
              </a:endParaRPr>
            </a:p>
          </p:txBody>
        </p:sp>
        <p:sp>
          <p:nvSpPr>
            <p:cNvPr id="40" name="Text Box 14"/>
            <p:cNvSpPr txBox="1">
              <a:spLocks noChangeArrowheads="1"/>
            </p:cNvSpPr>
            <p:nvPr/>
          </p:nvSpPr>
          <p:spPr bwMode="auto">
            <a:xfrm>
              <a:off x="3155" y="2427"/>
              <a:ext cx="470" cy="290"/>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Processor 1</a:t>
              </a:r>
              <a:endParaRPr lang="en-US" sz="900">
                <a:solidFill>
                  <a:srgbClr val="003300"/>
                </a:solidFill>
                <a:latin typeface="Calibri" charset="0"/>
              </a:endParaRPr>
            </a:p>
          </p:txBody>
        </p:sp>
        <p:sp>
          <p:nvSpPr>
            <p:cNvPr id="41" name="Text Box 15"/>
            <p:cNvSpPr txBox="1">
              <a:spLocks noChangeArrowheads="1"/>
            </p:cNvSpPr>
            <p:nvPr/>
          </p:nvSpPr>
          <p:spPr bwMode="auto">
            <a:xfrm>
              <a:off x="3156" y="2240"/>
              <a:ext cx="369" cy="177"/>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Registers</a:t>
              </a:r>
              <a:endParaRPr lang="en-US" sz="900">
                <a:solidFill>
                  <a:srgbClr val="003300"/>
                </a:solidFill>
                <a:latin typeface="Calibri" charset="0"/>
              </a:endParaRPr>
            </a:p>
          </p:txBody>
        </p:sp>
        <p:sp>
          <p:nvSpPr>
            <p:cNvPr id="42" name="Line 16"/>
            <p:cNvSpPr>
              <a:spLocks noChangeShapeType="1"/>
            </p:cNvSpPr>
            <p:nvPr/>
          </p:nvSpPr>
          <p:spPr bwMode="auto">
            <a:xfrm flipV="1">
              <a:off x="3575" y="2149"/>
              <a:ext cx="1" cy="27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17"/>
            <p:cNvSpPr txBox="1">
              <a:spLocks noChangeArrowheads="1"/>
            </p:cNvSpPr>
            <p:nvPr/>
          </p:nvSpPr>
          <p:spPr bwMode="auto">
            <a:xfrm>
              <a:off x="4152" y="2382"/>
              <a:ext cx="31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800" b="1">
                  <a:solidFill>
                    <a:srgbClr val="003300"/>
                  </a:solidFill>
                  <a:latin typeface="Times New Roman" charset="0"/>
                </a:rPr>
                <a:t>…</a:t>
              </a:r>
              <a:endParaRPr lang="en-US" sz="1800">
                <a:solidFill>
                  <a:srgbClr val="003300"/>
                </a:solidFill>
                <a:latin typeface="Calibri" charset="0"/>
              </a:endParaRPr>
            </a:p>
          </p:txBody>
        </p:sp>
        <p:sp>
          <p:nvSpPr>
            <p:cNvPr id="44" name="Text Box 18"/>
            <p:cNvSpPr txBox="1">
              <a:spLocks noChangeArrowheads="1"/>
            </p:cNvSpPr>
            <p:nvPr/>
          </p:nvSpPr>
          <p:spPr bwMode="auto">
            <a:xfrm>
              <a:off x="3698" y="2427"/>
              <a:ext cx="470" cy="289"/>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Processor 2</a:t>
              </a:r>
              <a:endParaRPr lang="en-US" sz="900">
                <a:solidFill>
                  <a:srgbClr val="003300"/>
                </a:solidFill>
                <a:latin typeface="Calibri" charset="0"/>
              </a:endParaRPr>
            </a:p>
          </p:txBody>
        </p:sp>
        <p:sp>
          <p:nvSpPr>
            <p:cNvPr id="45" name="Text Box 19"/>
            <p:cNvSpPr txBox="1">
              <a:spLocks noChangeArrowheads="1"/>
            </p:cNvSpPr>
            <p:nvPr/>
          </p:nvSpPr>
          <p:spPr bwMode="auto">
            <a:xfrm>
              <a:off x="3695" y="2239"/>
              <a:ext cx="369" cy="177"/>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Registers</a:t>
              </a:r>
              <a:endParaRPr lang="en-US" sz="900">
                <a:solidFill>
                  <a:srgbClr val="003300"/>
                </a:solidFill>
                <a:latin typeface="Calibri" charset="0"/>
              </a:endParaRPr>
            </a:p>
          </p:txBody>
        </p:sp>
        <p:sp>
          <p:nvSpPr>
            <p:cNvPr id="46" name="Line 20"/>
            <p:cNvSpPr>
              <a:spLocks noChangeShapeType="1"/>
            </p:cNvSpPr>
            <p:nvPr/>
          </p:nvSpPr>
          <p:spPr bwMode="auto">
            <a:xfrm flipV="1">
              <a:off x="4117" y="2149"/>
              <a:ext cx="2" cy="27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Text Box 21"/>
            <p:cNvSpPr txBox="1">
              <a:spLocks noChangeArrowheads="1"/>
            </p:cNvSpPr>
            <p:nvPr/>
          </p:nvSpPr>
          <p:spPr bwMode="auto">
            <a:xfrm>
              <a:off x="4451" y="2428"/>
              <a:ext cx="470" cy="290"/>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Processor M</a:t>
              </a:r>
              <a:endParaRPr lang="en-US" sz="900">
                <a:solidFill>
                  <a:srgbClr val="003300"/>
                </a:solidFill>
                <a:latin typeface="Calibri" charset="0"/>
              </a:endParaRPr>
            </a:p>
          </p:txBody>
        </p:sp>
        <p:sp>
          <p:nvSpPr>
            <p:cNvPr id="48" name="Text Box 22"/>
            <p:cNvSpPr txBox="1">
              <a:spLocks noChangeArrowheads="1"/>
            </p:cNvSpPr>
            <p:nvPr/>
          </p:nvSpPr>
          <p:spPr bwMode="auto">
            <a:xfrm>
              <a:off x="4451" y="2241"/>
              <a:ext cx="369" cy="176"/>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900" b="1">
                  <a:solidFill>
                    <a:srgbClr val="003300"/>
                  </a:solidFill>
                  <a:latin typeface="Calibri" charset="0"/>
                </a:rPr>
                <a:t>Registers</a:t>
              </a:r>
              <a:endParaRPr lang="en-US" sz="900">
                <a:solidFill>
                  <a:srgbClr val="003300"/>
                </a:solidFill>
                <a:latin typeface="Calibri" charset="0"/>
              </a:endParaRPr>
            </a:p>
          </p:txBody>
        </p:sp>
        <p:sp>
          <p:nvSpPr>
            <p:cNvPr id="49" name="Line 23"/>
            <p:cNvSpPr>
              <a:spLocks noChangeShapeType="1"/>
            </p:cNvSpPr>
            <p:nvPr/>
          </p:nvSpPr>
          <p:spPr bwMode="auto">
            <a:xfrm flipV="1">
              <a:off x="4870" y="2150"/>
              <a:ext cx="2" cy="27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Oval 24"/>
            <p:cNvSpPr>
              <a:spLocks noChangeArrowheads="1"/>
            </p:cNvSpPr>
            <p:nvPr/>
          </p:nvSpPr>
          <p:spPr bwMode="auto">
            <a:xfrm>
              <a:off x="3820" y="1403"/>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1" name="Oval 25"/>
            <p:cNvSpPr>
              <a:spLocks noChangeArrowheads="1"/>
            </p:cNvSpPr>
            <p:nvPr/>
          </p:nvSpPr>
          <p:spPr bwMode="auto">
            <a:xfrm>
              <a:off x="3852" y="1287"/>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2" name="Oval 26"/>
            <p:cNvSpPr>
              <a:spLocks noChangeArrowheads="1"/>
            </p:cNvSpPr>
            <p:nvPr/>
          </p:nvSpPr>
          <p:spPr bwMode="auto">
            <a:xfrm>
              <a:off x="3837" y="1340"/>
              <a:ext cx="27" cy="27"/>
            </a:xfrm>
            <a:prstGeom prst="ellipse">
              <a:avLst/>
            </a:pr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charset="0"/>
              </a:endParaRPr>
            </a:p>
          </p:txBody>
        </p:sp>
        <p:sp>
          <p:nvSpPr>
            <p:cNvPr id="53" name="Text Box 27"/>
            <p:cNvSpPr txBox="1">
              <a:spLocks noChangeArrowheads="1"/>
            </p:cNvSpPr>
            <p:nvPr/>
          </p:nvSpPr>
          <p:spPr bwMode="auto">
            <a:xfrm>
              <a:off x="3151" y="2825"/>
              <a:ext cx="2286" cy="253"/>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r"/>
              <a:r>
                <a:rPr lang="en-US" sz="1000" b="1">
                  <a:solidFill>
                    <a:srgbClr val="003300"/>
                  </a:solidFill>
                  <a:latin typeface="Calibri" charset="0"/>
                </a:rPr>
                <a:t>Constant</a:t>
              </a:r>
            </a:p>
            <a:p>
              <a:pPr algn="r"/>
              <a:r>
                <a:rPr lang="en-US" sz="1000" b="1">
                  <a:solidFill>
                    <a:srgbClr val="003300"/>
                  </a:solidFill>
                  <a:latin typeface="Calibri" charset="0"/>
                </a:rPr>
                <a:t>Cache</a:t>
              </a:r>
              <a:endParaRPr lang="en-US" sz="1000">
                <a:solidFill>
                  <a:srgbClr val="003300"/>
                </a:solidFill>
                <a:latin typeface="Calibri" charset="0"/>
              </a:endParaRPr>
            </a:p>
          </p:txBody>
        </p:sp>
        <p:sp>
          <p:nvSpPr>
            <p:cNvPr id="54" name="Text Box 28"/>
            <p:cNvSpPr txBox="1">
              <a:spLocks noChangeArrowheads="1"/>
            </p:cNvSpPr>
            <p:nvPr/>
          </p:nvSpPr>
          <p:spPr bwMode="auto">
            <a:xfrm>
              <a:off x="3151" y="3141"/>
              <a:ext cx="2286" cy="253"/>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r"/>
              <a:r>
                <a:rPr lang="en-US" sz="1000" b="1">
                  <a:solidFill>
                    <a:srgbClr val="003300"/>
                  </a:solidFill>
                  <a:latin typeface="Calibri" charset="0"/>
                </a:rPr>
                <a:t>Texture</a:t>
              </a:r>
            </a:p>
            <a:p>
              <a:pPr algn="r"/>
              <a:r>
                <a:rPr lang="en-US" sz="1000" b="1">
                  <a:solidFill>
                    <a:srgbClr val="003300"/>
                  </a:solidFill>
                  <a:latin typeface="Calibri" charset="0"/>
                </a:rPr>
                <a:t>Cache</a:t>
              </a:r>
              <a:endParaRPr lang="en-US" sz="1000">
                <a:solidFill>
                  <a:srgbClr val="003300"/>
                </a:solidFill>
                <a:latin typeface="Calibri" charset="0"/>
              </a:endParaRPr>
            </a:p>
          </p:txBody>
        </p:sp>
        <p:sp>
          <p:nvSpPr>
            <p:cNvPr id="55" name="Line 29"/>
            <p:cNvSpPr>
              <a:spLocks noChangeShapeType="1"/>
            </p:cNvSpPr>
            <p:nvPr/>
          </p:nvSpPr>
          <p:spPr bwMode="auto">
            <a:xfrm flipV="1">
              <a:off x="3483" y="2714"/>
              <a:ext cx="1" cy="1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30"/>
            <p:cNvSpPr>
              <a:spLocks noChangeShapeType="1"/>
            </p:cNvSpPr>
            <p:nvPr/>
          </p:nvSpPr>
          <p:spPr bwMode="auto">
            <a:xfrm flipV="1">
              <a:off x="4020" y="2714"/>
              <a:ext cx="2" cy="10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Line 31"/>
            <p:cNvSpPr>
              <a:spLocks noChangeShapeType="1"/>
            </p:cNvSpPr>
            <p:nvPr/>
          </p:nvSpPr>
          <p:spPr bwMode="auto">
            <a:xfrm flipH="1" flipV="1">
              <a:off x="4773" y="2711"/>
              <a:ext cx="1" cy="10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32"/>
            <p:cNvSpPr>
              <a:spLocks noChangeShapeType="1"/>
            </p:cNvSpPr>
            <p:nvPr/>
          </p:nvSpPr>
          <p:spPr bwMode="auto">
            <a:xfrm flipV="1">
              <a:off x="5052" y="3393"/>
              <a:ext cx="1" cy="2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Line 33"/>
            <p:cNvSpPr>
              <a:spLocks noChangeShapeType="1"/>
            </p:cNvSpPr>
            <p:nvPr/>
          </p:nvSpPr>
          <p:spPr bwMode="auto">
            <a:xfrm flipH="1" flipV="1">
              <a:off x="3304" y="2714"/>
              <a:ext cx="1" cy="884"/>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Line 34"/>
            <p:cNvSpPr>
              <a:spLocks noChangeShapeType="1"/>
            </p:cNvSpPr>
            <p:nvPr/>
          </p:nvSpPr>
          <p:spPr bwMode="auto">
            <a:xfrm>
              <a:off x="3842" y="2714"/>
              <a:ext cx="0" cy="883"/>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Line 35"/>
            <p:cNvSpPr>
              <a:spLocks noChangeShapeType="1"/>
            </p:cNvSpPr>
            <p:nvPr/>
          </p:nvSpPr>
          <p:spPr bwMode="auto">
            <a:xfrm>
              <a:off x="4595" y="2714"/>
              <a:ext cx="0" cy="883"/>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 name="Line 36"/>
            <p:cNvSpPr>
              <a:spLocks noChangeShapeType="1"/>
            </p:cNvSpPr>
            <p:nvPr/>
          </p:nvSpPr>
          <p:spPr bwMode="auto">
            <a:xfrm flipV="1">
              <a:off x="3394" y="2714"/>
              <a:ext cx="1" cy="4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 name="Line 37"/>
            <p:cNvSpPr>
              <a:spLocks noChangeShapeType="1"/>
            </p:cNvSpPr>
            <p:nvPr/>
          </p:nvSpPr>
          <p:spPr bwMode="auto">
            <a:xfrm flipV="1">
              <a:off x="3931" y="2714"/>
              <a:ext cx="0" cy="4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Line 38"/>
            <p:cNvSpPr>
              <a:spLocks noChangeShapeType="1"/>
            </p:cNvSpPr>
            <p:nvPr/>
          </p:nvSpPr>
          <p:spPr bwMode="auto">
            <a:xfrm flipH="1" flipV="1">
              <a:off x="4689" y="2714"/>
              <a:ext cx="0" cy="4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 name="Line 39"/>
            <p:cNvSpPr>
              <a:spLocks noChangeShapeType="1"/>
            </p:cNvSpPr>
            <p:nvPr/>
          </p:nvSpPr>
          <p:spPr bwMode="auto">
            <a:xfrm flipV="1">
              <a:off x="4962" y="3079"/>
              <a:ext cx="1" cy="5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6" name="Text Box 40"/>
          <p:cNvSpPr txBox="1">
            <a:spLocks noChangeArrowheads="1"/>
          </p:cNvSpPr>
          <p:nvPr/>
        </p:nvSpPr>
        <p:spPr bwMode="auto">
          <a:xfrm>
            <a:off x="5130990" y="6290918"/>
            <a:ext cx="376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800" dirty="0">
                <a:solidFill>
                  <a:schemeClr val="bg1"/>
                </a:solidFill>
              </a:rPr>
              <a:t>Global, constant, texture memories</a:t>
            </a:r>
          </a:p>
        </p:txBody>
      </p:sp>
    </p:spTree>
    <p:extLst>
      <p:ext uri="{BB962C8B-B14F-4D97-AF65-F5344CB8AC3E}">
        <p14:creationId xmlns:p14="http://schemas.microsoft.com/office/powerpoint/2010/main" val="2551482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319887" y="1620762"/>
            <a:ext cx="4159855" cy="5100713"/>
          </a:xfrm>
        </p:spPr>
        <p:txBody>
          <a:bodyPr>
            <a:normAutofit lnSpcReduction="10000"/>
          </a:bodyPr>
          <a:lstStyle/>
          <a:p>
            <a:pPr>
              <a:buFont typeface="Wingdings" charset="2"/>
              <a:buChar char="§"/>
            </a:pPr>
            <a:r>
              <a:rPr lang="en-US" sz="2800" dirty="0" smtClean="0">
                <a:latin typeface="Arial"/>
                <a:cs typeface="Arial"/>
              </a:rPr>
              <a:t>Each thread can: </a:t>
            </a:r>
          </a:p>
          <a:p>
            <a:pPr lvl="1">
              <a:buFont typeface="Wingdings" charset="2"/>
              <a:buChar char="Ø"/>
            </a:pPr>
            <a:r>
              <a:rPr lang="en-US" sz="1800" dirty="0">
                <a:latin typeface="Arial"/>
                <a:cs typeface="Arial"/>
              </a:rPr>
              <a:t>Read/write per-thread </a:t>
            </a:r>
            <a:r>
              <a:rPr lang="en-US" sz="1800" b="1" dirty="0">
                <a:latin typeface="Arial"/>
                <a:cs typeface="Arial"/>
              </a:rPr>
              <a:t>registers</a:t>
            </a:r>
          </a:p>
          <a:p>
            <a:pPr lvl="1">
              <a:buFont typeface="Wingdings" charset="2"/>
              <a:buChar char="Ø"/>
            </a:pPr>
            <a:r>
              <a:rPr lang="en-US" sz="1800" dirty="0">
                <a:latin typeface="Arial"/>
                <a:cs typeface="Arial"/>
              </a:rPr>
              <a:t>Read/write per-thread </a:t>
            </a:r>
            <a:r>
              <a:rPr lang="en-US" sz="1800" b="1" dirty="0">
                <a:latin typeface="Arial"/>
                <a:cs typeface="Arial"/>
              </a:rPr>
              <a:t>local memory</a:t>
            </a:r>
          </a:p>
          <a:p>
            <a:pPr lvl="1">
              <a:buFont typeface="Wingdings" charset="2"/>
              <a:buChar char="Ø"/>
            </a:pPr>
            <a:r>
              <a:rPr lang="en-US" sz="1800" dirty="0">
                <a:latin typeface="Arial"/>
                <a:cs typeface="Arial"/>
              </a:rPr>
              <a:t>Read/write per-</a:t>
            </a:r>
            <a:r>
              <a:rPr lang="en-US" sz="1800" b="1" dirty="0">
                <a:latin typeface="Arial"/>
                <a:cs typeface="Arial"/>
              </a:rPr>
              <a:t>block shared memory</a:t>
            </a:r>
          </a:p>
          <a:p>
            <a:pPr lvl="1">
              <a:buFont typeface="Wingdings" charset="2"/>
              <a:buChar char="Ø"/>
            </a:pPr>
            <a:r>
              <a:rPr lang="en-US" sz="1800" dirty="0">
                <a:latin typeface="Arial"/>
                <a:cs typeface="Arial"/>
              </a:rPr>
              <a:t>Read/write per-grid </a:t>
            </a:r>
            <a:r>
              <a:rPr lang="en-US" sz="1800" b="1" dirty="0">
                <a:latin typeface="Arial"/>
                <a:cs typeface="Arial"/>
              </a:rPr>
              <a:t>global memory</a:t>
            </a:r>
          </a:p>
          <a:p>
            <a:pPr lvl="1">
              <a:buFont typeface="Wingdings" charset="2"/>
              <a:buChar char="Ø"/>
            </a:pPr>
            <a:r>
              <a:rPr lang="en-US" sz="1800" dirty="0">
                <a:latin typeface="Arial"/>
                <a:cs typeface="Arial"/>
              </a:rPr>
              <a:t>Read only per-grid </a:t>
            </a:r>
            <a:r>
              <a:rPr lang="en-US" sz="1800" b="1" dirty="0">
                <a:latin typeface="Arial"/>
                <a:cs typeface="Arial"/>
              </a:rPr>
              <a:t>constant memory</a:t>
            </a:r>
          </a:p>
          <a:p>
            <a:pPr lvl="1">
              <a:buFont typeface="Wingdings" charset="2"/>
              <a:buChar char="Ø"/>
            </a:pPr>
            <a:r>
              <a:rPr lang="en-US" sz="1800" dirty="0">
                <a:latin typeface="Arial"/>
                <a:cs typeface="Arial"/>
              </a:rPr>
              <a:t>Read only per-grid </a:t>
            </a:r>
            <a:r>
              <a:rPr lang="en-US" sz="1800" b="1" dirty="0">
                <a:latin typeface="Arial"/>
                <a:cs typeface="Arial"/>
              </a:rPr>
              <a:t>texture memory</a:t>
            </a:r>
          </a:p>
          <a:p>
            <a:pPr>
              <a:buFont typeface="Wingdings" charset="2"/>
              <a:buChar char="§"/>
            </a:pPr>
            <a:r>
              <a:rPr lang="en-US" sz="2800" dirty="0" smtClean="0">
                <a:latin typeface="Arial"/>
                <a:cs typeface="Arial"/>
              </a:rPr>
              <a:t>The host can read/write </a:t>
            </a:r>
            <a:r>
              <a:rPr lang="en-US" sz="2800" b="1" dirty="0" smtClean="0">
                <a:latin typeface="Arial"/>
                <a:cs typeface="Arial"/>
              </a:rPr>
              <a:t>global/constant</a:t>
            </a:r>
            <a:r>
              <a:rPr lang="en-US" sz="2800" dirty="0" smtClean="0">
                <a:latin typeface="Arial"/>
                <a:cs typeface="Arial"/>
              </a:rPr>
              <a:t>, and </a:t>
            </a:r>
            <a:r>
              <a:rPr lang="en-US" sz="2800" b="1" dirty="0" smtClean="0">
                <a:latin typeface="Arial"/>
                <a:cs typeface="Arial"/>
              </a:rPr>
              <a:t>texture memory </a:t>
            </a: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6786072" cy="738664"/>
          </a:xfrm>
          <a:prstGeom prst="rect">
            <a:avLst/>
          </a:prstGeom>
          <a:noFill/>
        </p:spPr>
        <p:txBody>
          <a:bodyPr wrap="square" rtlCol="0">
            <a:spAutoFit/>
          </a:bodyPr>
          <a:lstStyle/>
          <a:p>
            <a:r>
              <a:rPr lang="en-US" sz="4200" dirty="0" smtClean="0">
                <a:latin typeface="Arial"/>
                <a:cs typeface="Arial"/>
              </a:rPr>
              <a:t>GPU memory model:</a:t>
            </a:r>
            <a:endParaRPr lang="en-US" sz="4200" dirty="0">
              <a:latin typeface="Arial"/>
              <a:cs typeface="Arial"/>
            </a:endParaRPr>
          </a:p>
        </p:txBody>
      </p:sp>
      <p:sp>
        <p:nvSpPr>
          <p:cNvPr id="12" name="Rectangle 11"/>
          <p:cNvSpPr/>
          <p:nvPr/>
        </p:nvSpPr>
        <p:spPr>
          <a:xfrm>
            <a:off x="7217544" y="6605258"/>
            <a:ext cx="1826051"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grpSp>
        <p:nvGrpSpPr>
          <p:cNvPr id="13" name="Group 4"/>
          <p:cNvGrpSpPr>
            <a:grpSpLocks/>
          </p:cNvGrpSpPr>
          <p:nvPr/>
        </p:nvGrpSpPr>
        <p:grpSpPr bwMode="auto">
          <a:xfrm>
            <a:off x="4506519" y="1537703"/>
            <a:ext cx="4541838" cy="5045075"/>
            <a:chOff x="2842" y="974"/>
            <a:chExt cx="2861" cy="3178"/>
          </a:xfrm>
        </p:grpSpPr>
        <p:sp>
          <p:nvSpPr>
            <p:cNvPr id="15" name="AutoShape 5"/>
            <p:cNvSpPr>
              <a:spLocks noChangeAspect="1" noChangeArrowheads="1"/>
            </p:cNvSpPr>
            <p:nvPr/>
          </p:nvSpPr>
          <p:spPr bwMode="auto">
            <a:xfrm>
              <a:off x="3362" y="974"/>
              <a:ext cx="2341" cy="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Text Box 6"/>
            <p:cNvSpPr txBox="1">
              <a:spLocks noChangeArrowheads="1"/>
            </p:cNvSpPr>
            <p:nvPr/>
          </p:nvSpPr>
          <p:spPr bwMode="auto">
            <a:xfrm>
              <a:off x="3365" y="977"/>
              <a:ext cx="2335" cy="3172"/>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Grid</a:t>
              </a:r>
            </a:p>
          </p:txBody>
        </p:sp>
        <p:sp>
          <p:nvSpPr>
            <p:cNvPr id="17" name="Text Box 7"/>
            <p:cNvSpPr txBox="1">
              <a:spLocks noChangeArrowheads="1"/>
            </p:cNvSpPr>
            <p:nvPr/>
          </p:nvSpPr>
          <p:spPr bwMode="auto">
            <a:xfrm>
              <a:off x="3397" y="3491"/>
              <a:ext cx="2271" cy="269"/>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000" b="1">
                  <a:solidFill>
                    <a:srgbClr val="003300"/>
                  </a:solidFill>
                </a:rPr>
                <a:t>Constant</a:t>
              </a:r>
            </a:p>
            <a:p>
              <a:r>
                <a:rPr lang="en-US" sz="1000" b="1">
                  <a:solidFill>
                    <a:srgbClr val="003300"/>
                  </a:solidFill>
                </a:rPr>
                <a:t>Memory</a:t>
              </a:r>
              <a:endParaRPr lang="en-US" sz="1000">
                <a:solidFill>
                  <a:srgbClr val="003300"/>
                </a:solidFill>
              </a:endParaRPr>
            </a:p>
          </p:txBody>
        </p:sp>
        <p:sp>
          <p:nvSpPr>
            <p:cNvPr id="18" name="Text Box 8"/>
            <p:cNvSpPr txBox="1">
              <a:spLocks noChangeArrowheads="1"/>
            </p:cNvSpPr>
            <p:nvPr/>
          </p:nvSpPr>
          <p:spPr bwMode="auto">
            <a:xfrm>
              <a:off x="3397" y="3830"/>
              <a:ext cx="2271" cy="268"/>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000" b="1">
                  <a:solidFill>
                    <a:srgbClr val="003300"/>
                  </a:solidFill>
                </a:rPr>
                <a:t>Texture</a:t>
              </a:r>
            </a:p>
            <a:p>
              <a:r>
                <a:rPr lang="en-US" sz="1000" b="1">
                  <a:solidFill>
                    <a:srgbClr val="003300"/>
                  </a:solidFill>
                </a:rPr>
                <a:t>Memory</a:t>
              </a:r>
              <a:endParaRPr lang="en-US" sz="1000">
                <a:solidFill>
                  <a:srgbClr val="003300"/>
                </a:solidFill>
              </a:endParaRPr>
            </a:p>
          </p:txBody>
        </p:sp>
        <p:sp>
          <p:nvSpPr>
            <p:cNvPr id="19" name="Text Box 9"/>
            <p:cNvSpPr txBox="1">
              <a:spLocks noChangeArrowheads="1"/>
            </p:cNvSpPr>
            <p:nvPr/>
          </p:nvSpPr>
          <p:spPr bwMode="auto">
            <a:xfrm>
              <a:off x="3397" y="3147"/>
              <a:ext cx="2271" cy="268"/>
            </a:xfrm>
            <a:prstGeom prst="rect">
              <a:avLst/>
            </a:prstGeom>
            <a:solidFill>
              <a:srgbClr val="FF66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000" b="1">
                  <a:solidFill>
                    <a:srgbClr val="003300"/>
                  </a:solidFill>
                </a:rPr>
                <a:t>Global</a:t>
              </a:r>
            </a:p>
            <a:p>
              <a:r>
                <a:rPr lang="en-US" sz="1000" b="1">
                  <a:solidFill>
                    <a:srgbClr val="003300"/>
                  </a:solidFill>
                </a:rPr>
                <a:t>Memory</a:t>
              </a:r>
              <a:endParaRPr lang="en-US" sz="1000">
                <a:solidFill>
                  <a:srgbClr val="003300"/>
                </a:solidFill>
              </a:endParaRPr>
            </a:p>
          </p:txBody>
        </p:sp>
        <p:sp>
          <p:nvSpPr>
            <p:cNvPr id="20" name="Text Box 10"/>
            <p:cNvSpPr txBox="1">
              <a:spLocks noChangeArrowheads="1"/>
            </p:cNvSpPr>
            <p:nvPr/>
          </p:nvSpPr>
          <p:spPr bwMode="auto">
            <a:xfrm>
              <a:off x="3396" y="1288"/>
              <a:ext cx="1116" cy="1797"/>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Block (0, 0)</a:t>
              </a:r>
            </a:p>
          </p:txBody>
        </p:sp>
        <p:sp>
          <p:nvSpPr>
            <p:cNvPr id="21" name="Text Box 11"/>
            <p:cNvSpPr txBox="1">
              <a:spLocks noChangeArrowheads="1"/>
            </p:cNvSpPr>
            <p:nvPr/>
          </p:nvSpPr>
          <p:spPr bwMode="auto">
            <a:xfrm>
              <a:off x="3427" y="1609"/>
              <a:ext cx="1060" cy="220"/>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Shared Memory</a:t>
              </a:r>
              <a:endParaRPr lang="en-US" sz="1000">
                <a:solidFill>
                  <a:srgbClr val="003300"/>
                </a:solidFill>
              </a:endParaRPr>
            </a:p>
          </p:txBody>
        </p:sp>
        <p:sp>
          <p:nvSpPr>
            <p:cNvPr id="22" name="Text Box 12"/>
            <p:cNvSpPr txBox="1">
              <a:spLocks noChangeArrowheads="1"/>
            </p:cNvSpPr>
            <p:nvPr/>
          </p:nvSpPr>
          <p:spPr bwMode="auto">
            <a:xfrm>
              <a:off x="3427" y="2709"/>
              <a:ext cx="332" cy="345"/>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Local</a:t>
              </a:r>
            </a:p>
            <a:p>
              <a:pPr algn="ctr"/>
              <a:r>
                <a:rPr lang="en-US" sz="1000" b="1">
                  <a:solidFill>
                    <a:srgbClr val="003300"/>
                  </a:solidFill>
                </a:rPr>
                <a:t>Memory</a:t>
              </a:r>
              <a:endParaRPr lang="en-US" sz="1000">
                <a:solidFill>
                  <a:srgbClr val="003300"/>
                </a:solidFill>
              </a:endParaRPr>
            </a:p>
          </p:txBody>
        </p:sp>
        <p:sp>
          <p:nvSpPr>
            <p:cNvPr id="23" name="Text Box 13"/>
            <p:cNvSpPr txBox="1">
              <a:spLocks noChangeArrowheads="1"/>
            </p:cNvSpPr>
            <p:nvPr/>
          </p:nvSpPr>
          <p:spPr bwMode="auto">
            <a:xfrm>
              <a:off x="3421" y="2257"/>
              <a:ext cx="517" cy="307"/>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Thread (0, 0)</a:t>
              </a:r>
              <a:endParaRPr lang="en-US" sz="1000">
                <a:solidFill>
                  <a:srgbClr val="003300"/>
                </a:solidFill>
              </a:endParaRPr>
            </a:p>
          </p:txBody>
        </p:sp>
        <p:sp>
          <p:nvSpPr>
            <p:cNvPr id="24" name="Text Box 14"/>
            <p:cNvSpPr txBox="1">
              <a:spLocks noChangeArrowheads="1"/>
            </p:cNvSpPr>
            <p:nvPr/>
          </p:nvSpPr>
          <p:spPr bwMode="auto">
            <a:xfrm>
              <a:off x="3421" y="1926"/>
              <a:ext cx="392" cy="188"/>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Registers</a:t>
              </a:r>
              <a:endParaRPr lang="en-US" sz="1000">
                <a:solidFill>
                  <a:srgbClr val="003300"/>
                </a:solidFill>
              </a:endParaRPr>
            </a:p>
          </p:txBody>
        </p:sp>
        <p:sp>
          <p:nvSpPr>
            <p:cNvPr id="25" name="Line 15"/>
            <p:cNvSpPr>
              <a:spLocks noChangeShapeType="1"/>
            </p:cNvSpPr>
            <p:nvPr/>
          </p:nvSpPr>
          <p:spPr bwMode="auto">
            <a:xfrm flipV="1">
              <a:off x="3874" y="1830"/>
              <a:ext cx="2" cy="421"/>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flipV="1">
              <a:off x="3617" y="2111"/>
              <a:ext cx="0"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flipV="1">
              <a:off x="3593" y="2567"/>
              <a:ext cx="1"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3798" y="2567"/>
              <a:ext cx="0" cy="577"/>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a:off x="3919" y="2567"/>
              <a:ext cx="0" cy="1265"/>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30" name="Line 20"/>
            <p:cNvSpPr>
              <a:spLocks noChangeShapeType="1"/>
            </p:cNvSpPr>
            <p:nvPr/>
          </p:nvSpPr>
          <p:spPr bwMode="auto">
            <a:xfrm>
              <a:off x="3858" y="2567"/>
              <a:ext cx="1" cy="921"/>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31" name="Text Box 21"/>
            <p:cNvSpPr txBox="1">
              <a:spLocks noChangeArrowheads="1"/>
            </p:cNvSpPr>
            <p:nvPr/>
          </p:nvSpPr>
          <p:spPr bwMode="auto">
            <a:xfrm>
              <a:off x="3975" y="2709"/>
              <a:ext cx="333" cy="345"/>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Local</a:t>
              </a:r>
            </a:p>
            <a:p>
              <a:pPr algn="ctr"/>
              <a:r>
                <a:rPr lang="en-US" sz="1000" b="1">
                  <a:solidFill>
                    <a:srgbClr val="003300"/>
                  </a:solidFill>
                </a:rPr>
                <a:t>Memory</a:t>
              </a:r>
              <a:endParaRPr lang="en-US" sz="1000">
                <a:solidFill>
                  <a:srgbClr val="003300"/>
                </a:solidFill>
              </a:endParaRPr>
            </a:p>
          </p:txBody>
        </p:sp>
        <p:sp>
          <p:nvSpPr>
            <p:cNvPr id="32" name="Text Box 22"/>
            <p:cNvSpPr txBox="1">
              <a:spLocks noChangeArrowheads="1"/>
            </p:cNvSpPr>
            <p:nvPr/>
          </p:nvSpPr>
          <p:spPr bwMode="auto">
            <a:xfrm>
              <a:off x="3970" y="2257"/>
              <a:ext cx="517" cy="307"/>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Thread (1, 0)</a:t>
              </a:r>
              <a:endParaRPr lang="en-US" sz="1000">
                <a:solidFill>
                  <a:srgbClr val="003300"/>
                </a:solidFill>
              </a:endParaRPr>
            </a:p>
          </p:txBody>
        </p:sp>
        <p:sp>
          <p:nvSpPr>
            <p:cNvPr id="33" name="Text Box 23"/>
            <p:cNvSpPr txBox="1">
              <a:spLocks noChangeArrowheads="1"/>
            </p:cNvSpPr>
            <p:nvPr/>
          </p:nvSpPr>
          <p:spPr bwMode="auto">
            <a:xfrm>
              <a:off x="3970" y="1926"/>
              <a:ext cx="391" cy="188"/>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Registers</a:t>
              </a:r>
              <a:endParaRPr lang="en-US" sz="1000">
                <a:solidFill>
                  <a:srgbClr val="003300"/>
                </a:solidFill>
              </a:endParaRPr>
            </a:p>
          </p:txBody>
        </p:sp>
        <p:sp>
          <p:nvSpPr>
            <p:cNvPr id="34" name="Line 24"/>
            <p:cNvSpPr>
              <a:spLocks noChangeShapeType="1"/>
            </p:cNvSpPr>
            <p:nvPr/>
          </p:nvSpPr>
          <p:spPr bwMode="auto">
            <a:xfrm flipV="1">
              <a:off x="4422" y="1830"/>
              <a:ext cx="2" cy="421"/>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5" name="Line 25"/>
            <p:cNvSpPr>
              <a:spLocks noChangeShapeType="1"/>
            </p:cNvSpPr>
            <p:nvPr/>
          </p:nvSpPr>
          <p:spPr bwMode="auto">
            <a:xfrm flipV="1">
              <a:off x="4166" y="2111"/>
              <a:ext cx="0"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6" name="Line 26"/>
            <p:cNvSpPr>
              <a:spLocks noChangeShapeType="1"/>
            </p:cNvSpPr>
            <p:nvPr/>
          </p:nvSpPr>
          <p:spPr bwMode="auto">
            <a:xfrm flipV="1">
              <a:off x="4141" y="2567"/>
              <a:ext cx="1"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7" name="Line 27"/>
            <p:cNvSpPr>
              <a:spLocks noChangeShapeType="1"/>
            </p:cNvSpPr>
            <p:nvPr/>
          </p:nvSpPr>
          <p:spPr bwMode="auto">
            <a:xfrm>
              <a:off x="4347" y="2567"/>
              <a:ext cx="0" cy="577"/>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8" name="Line 28"/>
            <p:cNvSpPr>
              <a:spLocks noChangeShapeType="1"/>
            </p:cNvSpPr>
            <p:nvPr/>
          </p:nvSpPr>
          <p:spPr bwMode="auto">
            <a:xfrm>
              <a:off x="4467" y="2567"/>
              <a:ext cx="0" cy="1265"/>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39" name="Line 29"/>
            <p:cNvSpPr>
              <a:spLocks noChangeShapeType="1"/>
            </p:cNvSpPr>
            <p:nvPr/>
          </p:nvSpPr>
          <p:spPr bwMode="auto">
            <a:xfrm>
              <a:off x="4406" y="2567"/>
              <a:ext cx="1" cy="921"/>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40" name="Text Box 30"/>
            <p:cNvSpPr txBox="1">
              <a:spLocks noChangeArrowheads="1"/>
            </p:cNvSpPr>
            <p:nvPr/>
          </p:nvSpPr>
          <p:spPr bwMode="auto">
            <a:xfrm>
              <a:off x="4553" y="1288"/>
              <a:ext cx="1116" cy="1797"/>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Block (1, 0)</a:t>
              </a:r>
              <a:endParaRPr lang="en-US" sz="1800">
                <a:solidFill>
                  <a:srgbClr val="003300"/>
                </a:solidFill>
              </a:endParaRPr>
            </a:p>
          </p:txBody>
        </p:sp>
        <p:sp>
          <p:nvSpPr>
            <p:cNvPr id="41" name="Text Box 31"/>
            <p:cNvSpPr txBox="1">
              <a:spLocks noChangeArrowheads="1"/>
            </p:cNvSpPr>
            <p:nvPr/>
          </p:nvSpPr>
          <p:spPr bwMode="auto">
            <a:xfrm>
              <a:off x="4583" y="1609"/>
              <a:ext cx="1061" cy="220"/>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Shared Memory</a:t>
              </a:r>
              <a:endParaRPr lang="en-US" sz="1000">
                <a:solidFill>
                  <a:srgbClr val="003300"/>
                </a:solidFill>
              </a:endParaRPr>
            </a:p>
          </p:txBody>
        </p:sp>
        <p:sp>
          <p:nvSpPr>
            <p:cNvPr id="42" name="Text Box 32"/>
            <p:cNvSpPr txBox="1">
              <a:spLocks noChangeArrowheads="1"/>
            </p:cNvSpPr>
            <p:nvPr/>
          </p:nvSpPr>
          <p:spPr bwMode="auto">
            <a:xfrm>
              <a:off x="4583" y="2709"/>
              <a:ext cx="332" cy="345"/>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Local</a:t>
              </a:r>
            </a:p>
            <a:p>
              <a:pPr algn="ctr"/>
              <a:r>
                <a:rPr lang="en-US" sz="1000" b="1">
                  <a:solidFill>
                    <a:srgbClr val="003300"/>
                  </a:solidFill>
                </a:rPr>
                <a:t>Memory</a:t>
              </a:r>
              <a:endParaRPr lang="en-US" sz="1000">
                <a:solidFill>
                  <a:srgbClr val="003300"/>
                </a:solidFill>
              </a:endParaRPr>
            </a:p>
          </p:txBody>
        </p:sp>
        <p:sp>
          <p:nvSpPr>
            <p:cNvPr id="43" name="Text Box 33"/>
            <p:cNvSpPr txBox="1">
              <a:spLocks noChangeArrowheads="1"/>
            </p:cNvSpPr>
            <p:nvPr/>
          </p:nvSpPr>
          <p:spPr bwMode="auto">
            <a:xfrm>
              <a:off x="4578" y="2257"/>
              <a:ext cx="517" cy="307"/>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Thread (0, 0)</a:t>
              </a:r>
              <a:endParaRPr lang="en-US" sz="1000">
                <a:solidFill>
                  <a:srgbClr val="003300"/>
                </a:solidFill>
              </a:endParaRPr>
            </a:p>
          </p:txBody>
        </p:sp>
        <p:sp>
          <p:nvSpPr>
            <p:cNvPr id="44" name="Text Box 34"/>
            <p:cNvSpPr txBox="1">
              <a:spLocks noChangeArrowheads="1"/>
            </p:cNvSpPr>
            <p:nvPr/>
          </p:nvSpPr>
          <p:spPr bwMode="auto">
            <a:xfrm>
              <a:off x="4578" y="1926"/>
              <a:ext cx="391" cy="188"/>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Registers</a:t>
              </a:r>
              <a:endParaRPr lang="en-US" sz="1000">
                <a:solidFill>
                  <a:srgbClr val="003300"/>
                </a:solidFill>
              </a:endParaRPr>
            </a:p>
          </p:txBody>
        </p:sp>
        <p:sp>
          <p:nvSpPr>
            <p:cNvPr id="45" name="Line 35"/>
            <p:cNvSpPr>
              <a:spLocks noChangeShapeType="1"/>
            </p:cNvSpPr>
            <p:nvPr/>
          </p:nvSpPr>
          <p:spPr bwMode="auto">
            <a:xfrm flipV="1">
              <a:off x="5030" y="1830"/>
              <a:ext cx="2" cy="421"/>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Line 36"/>
            <p:cNvSpPr>
              <a:spLocks noChangeShapeType="1"/>
            </p:cNvSpPr>
            <p:nvPr/>
          </p:nvSpPr>
          <p:spPr bwMode="auto">
            <a:xfrm flipV="1">
              <a:off x="4774" y="2111"/>
              <a:ext cx="0"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7" name="Line 37"/>
            <p:cNvSpPr>
              <a:spLocks noChangeShapeType="1"/>
            </p:cNvSpPr>
            <p:nvPr/>
          </p:nvSpPr>
          <p:spPr bwMode="auto">
            <a:xfrm flipV="1">
              <a:off x="4749" y="2567"/>
              <a:ext cx="1"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 name="Line 38"/>
            <p:cNvSpPr>
              <a:spLocks noChangeShapeType="1"/>
            </p:cNvSpPr>
            <p:nvPr/>
          </p:nvSpPr>
          <p:spPr bwMode="auto">
            <a:xfrm>
              <a:off x="4955" y="2567"/>
              <a:ext cx="0" cy="577"/>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9" name="Line 39"/>
            <p:cNvSpPr>
              <a:spLocks noChangeShapeType="1"/>
            </p:cNvSpPr>
            <p:nvPr/>
          </p:nvSpPr>
          <p:spPr bwMode="auto">
            <a:xfrm>
              <a:off x="5075" y="2567"/>
              <a:ext cx="0" cy="1265"/>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50" name="Line 40"/>
            <p:cNvSpPr>
              <a:spLocks noChangeShapeType="1"/>
            </p:cNvSpPr>
            <p:nvPr/>
          </p:nvSpPr>
          <p:spPr bwMode="auto">
            <a:xfrm>
              <a:off x="5014" y="2567"/>
              <a:ext cx="1" cy="921"/>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51" name="Text Box 41"/>
            <p:cNvSpPr txBox="1">
              <a:spLocks noChangeArrowheads="1"/>
            </p:cNvSpPr>
            <p:nvPr/>
          </p:nvSpPr>
          <p:spPr bwMode="auto">
            <a:xfrm>
              <a:off x="5132" y="2709"/>
              <a:ext cx="332" cy="345"/>
            </a:xfrm>
            <a:prstGeom prst="rect">
              <a:avLst/>
            </a:prstGeom>
            <a:solidFill>
              <a:srgbClr val="FF66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Local</a:t>
              </a:r>
            </a:p>
            <a:p>
              <a:pPr algn="ctr"/>
              <a:r>
                <a:rPr lang="en-US" sz="1000" b="1">
                  <a:solidFill>
                    <a:srgbClr val="003300"/>
                  </a:solidFill>
                </a:rPr>
                <a:t>Memory</a:t>
              </a:r>
              <a:endParaRPr lang="en-US" sz="1000">
                <a:solidFill>
                  <a:srgbClr val="003300"/>
                </a:solidFill>
              </a:endParaRPr>
            </a:p>
          </p:txBody>
        </p:sp>
        <p:sp>
          <p:nvSpPr>
            <p:cNvPr id="52" name="Text Box 42"/>
            <p:cNvSpPr txBox="1">
              <a:spLocks noChangeArrowheads="1"/>
            </p:cNvSpPr>
            <p:nvPr/>
          </p:nvSpPr>
          <p:spPr bwMode="auto">
            <a:xfrm>
              <a:off x="5127" y="2257"/>
              <a:ext cx="517" cy="307"/>
            </a:xfrm>
            <a:prstGeom prst="rect">
              <a:avLst/>
            </a:prstGeom>
            <a:solidFill>
              <a:srgbClr val="99FF66"/>
            </a:solidFill>
            <a:ln w="9525">
              <a:solidFill>
                <a:srgbClr val="969696"/>
              </a:solidFill>
              <a:miter lim="800000"/>
              <a:headEnd/>
              <a:tailEnd/>
            </a:ln>
          </p:spPr>
          <p:txBody>
            <a:bodyPr lIns="0" tIns="146304"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Thread (1, 0)</a:t>
              </a:r>
              <a:endParaRPr lang="en-US" sz="1000">
                <a:solidFill>
                  <a:srgbClr val="003300"/>
                </a:solidFill>
              </a:endParaRPr>
            </a:p>
          </p:txBody>
        </p:sp>
        <p:sp>
          <p:nvSpPr>
            <p:cNvPr id="53" name="Text Box 43"/>
            <p:cNvSpPr txBox="1">
              <a:spLocks noChangeArrowheads="1"/>
            </p:cNvSpPr>
            <p:nvPr/>
          </p:nvSpPr>
          <p:spPr bwMode="auto">
            <a:xfrm>
              <a:off x="5127" y="1926"/>
              <a:ext cx="391" cy="188"/>
            </a:xfrm>
            <a:prstGeom prst="rect">
              <a:avLst/>
            </a:prstGeom>
            <a:solidFill>
              <a:srgbClr val="FF6600"/>
            </a:solidFill>
            <a:ln w="9525">
              <a:solidFill>
                <a:srgbClr val="969696"/>
              </a:solidFill>
              <a:miter lim="800000"/>
              <a:headEnd/>
              <a:tailEnd/>
            </a:ln>
          </p:spPr>
          <p:txBody>
            <a:bodyPr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rPr>
                <a:t>Registers</a:t>
              </a:r>
              <a:endParaRPr lang="en-US" sz="1000">
                <a:solidFill>
                  <a:srgbClr val="003300"/>
                </a:solidFill>
              </a:endParaRPr>
            </a:p>
          </p:txBody>
        </p:sp>
        <p:sp>
          <p:nvSpPr>
            <p:cNvPr id="54" name="Line 44"/>
            <p:cNvSpPr>
              <a:spLocks noChangeShapeType="1"/>
            </p:cNvSpPr>
            <p:nvPr/>
          </p:nvSpPr>
          <p:spPr bwMode="auto">
            <a:xfrm flipV="1">
              <a:off x="5579" y="1830"/>
              <a:ext cx="2" cy="421"/>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5" name="Line 45"/>
            <p:cNvSpPr>
              <a:spLocks noChangeShapeType="1"/>
            </p:cNvSpPr>
            <p:nvPr/>
          </p:nvSpPr>
          <p:spPr bwMode="auto">
            <a:xfrm flipV="1">
              <a:off x="5322" y="2111"/>
              <a:ext cx="0"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6" name="Line 46"/>
            <p:cNvSpPr>
              <a:spLocks noChangeShapeType="1"/>
            </p:cNvSpPr>
            <p:nvPr/>
          </p:nvSpPr>
          <p:spPr bwMode="auto">
            <a:xfrm flipV="1">
              <a:off x="5298" y="2567"/>
              <a:ext cx="1" cy="14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7" name="Line 47"/>
            <p:cNvSpPr>
              <a:spLocks noChangeShapeType="1"/>
            </p:cNvSpPr>
            <p:nvPr/>
          </p:nvSpPr>
          <p:spPr bwMode="auto">
            <a:xfrm>
              <a:off x="5504" y="2567"/>
              <a:ext cx="0" cy="577"/>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8" name="Line 48"/>
            <p:cNvSpPr>
              <a:spLocks noChangeShapeType="1"/>
            </p:cNvSpPr>
            <p:nvPr/>
          </p:nvSpPr>
          <p:spPr bwMode="auto">
            <a:xfrm>
              <a:off x="5624" y="2567"/>
              <a:ext cx="0" cy="1265"/>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59" name="Line 49"/>
            <p:cNvSpPr>
              <a:spLocks noChangeShapeType="1"/>
            </p:cNvSpPr>
            <p:nvPr/>
          </p:nvSpPr>
          <p:spPr bwMode="auto">
            <a:xfrm>
              <a:off x="5563" y="2567"/>
              <a:ext cx="1" cy="921"/>
            </a:xfrm>
            <a:prstGeom prst="line">
              <a:avLst/>
            </a:prstGeom>
            <a:noFill/>
            <a:ln w="254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60" name="Text Box 50"/>
            <p:cNvSpPr txBox="1">
              <a:spLocks noChangeArrowheads="1"/>
            </p:cNvSpPr>
            <p:nvPr/>
          </p:nvSpPr>
          <p:spPr bwMode="auto">
            <a:xfrm>
              <a:off x="2842" y="3144"/>
              <a:ext cx="355" cy="1008"/>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Host</a:t>
              </a:r>
            </a:p>
          </p:txBody>
        </p:sp>
        <p:sp>
          <p:nvSpPr>
            <p:cNvPr id="61" name="Line 51"/>
            <p:cNvSpPr>
              <a:spLocks noChangeShapeType="1"/>
            </p:cNvSpPr>
            <p:nvPr/>
          </p:nvSpPr>
          <p:spPr bwMode="auto">
            <a:xfrm flipV="1">
              <a:off x="3197" y="3278"/>
              <a:ext cx="199" cy="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2" name="Line 52"/>
            <p:cNvSpPr>
              <a:spLocks noChangeShapeType="1"/>
            </p:cNvSpPr>
            <p:nvPr/>
          </p:nvSpPr>
          <p:spPr bwMode="auto">
            <a:xfrm flipV="1">
              <a:off x="3197" y="3618"/>
              <a:ext cx="199" cy="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 name="Line 53"/>
            <p:cNvSpPr>
              <a:spLocks noChangeShapeType="1"/>
            </p:cNvSpPr>
            <p:nvPr/>
          </p:nvSpPr>
          <p:spPr bwMode="auto">
            <a:xfrm flipV="1">
              <a:off x="3197" y="3958"/>
              <a:ext cx="199" cy="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144950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marL="0" indent="0">
              <a:buNone/>
            </a:pPr>
            <a:r>
              <a:rPr lang="en-US" sz="3000" dirty="0" smtClean="0">
                <a:latin typeface="Arial"/>
                <a:cs typeface="Arial"/>
              </a:rPr>
              <a:t>How to use GPUs </a:t>
            </a:r>
          </a:p>
          <a:p>
            <a:pPr marL="0" indent="0">
              <a:buNone/>
            </a:pPr>
            <a:endParaRPr lang="en-US" sz="3000" dirty="0" smtClean="0">
              <a:latin typeface="Arial"/>
              <a:cs typeface="Arial"/>
            </a:endParaRPr>
          </a:p>
          <a:p>
            <a:pPr>
              <a:buFont typeface="Wingdings" charset="2"/>
              <a:buChar char="§"/>
            </a:pPr>
            <a:r>
              <a:rPr lang="en-US" sz="3000" dirty="0" smtClean="0">
                <a:latin typeface="Arial"/>
                <a:cs typeface="Arial"/>
              </a:rPr>
              <a:t>Use existing GPU software</a:t>
            </a:r>
          </a:p>
          <a:p>
            <a:pPr>
              <a:buFont typeface="Wingdings" charset="2"/>
              <a:buChar char="§"/>
            </a:pPr>
            <a:r>
              <a:rPr lang="en-US" sz="3000" dirty="0" smtClean="0">
                <a:latin typeface="Arial"/>
                <a:cs typeface="Arial"/>
              </a:rPr>
              <a:t>Use available libraries for GPUs </a:t>
            </a:r>
          </a:p>
          <a:p>
            <a:pPr>
              <a:buFont typeface="Wingdings" charset="2"/>
              <a:buChar char="§"/>
            </a:pPr>
            <a:r>
              <a:rPr lang="en-US" sz="3000" dirty="0" smtClean="0">
                <a:latin typeface="Arial"/>
                <a:cs typeface="Arial"/>
              </a:rPr>
              <a:t>Program GPU with directives</a:t>
            </a:r>
          </a:p>
          <a:p>
            <a:pPr>
              <a:buFont typeface="Wingdings" charset="2"/>
              <a:buChar char="§"/>
            </a:pPr>
            <a:r>
              <a:rPr lang="en-US" sz="3000" dirty="0" smtClean="0">
                <a:latin typeface="Arial"/>
                <a:cs typeface="Arial"/>
              </a:rPr>
              <a:t>Program native GPU code</a:t>
            </a:r>
          </a:p>
          <a:p>
            <a:pPr marL="0" indent="0">
              <a:buNone/>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GPU programming:</a:t>
            </a:r>
            <a:endParaRPr lang="en-US" sz="4200" dirty="0">
              <a:latin typeface="Arial"/>
              <a:cs typeface="Arial"/>
            </a:endParaRPr>
          </a:p>
        </p:txBody>
      </p:sp>
      <p:sp>
        <p:nvSpPr>
          <p:cNvPr id="2" name="Down Arrow 1"/>
          <p:cNvSpPr/>
          <p:nvPr/>
        </p:nvSpPr>
        <p:spPr>
          <a:xfrm>
            <a:off x="7180372" y="2728307"/>
            <a:ext cx="1128792" cy="2634225"/>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400" dirty="0" smtClean="0">
                <a:solidFill>
                  <a:schemeClr val="tx1"/>
                </a:solidFill>
              </a:rPr>
              <a:t>EFFORT</a:t>
            </a:r>
            <a:endParaRPr lang="en-US" sz="2400" dirty="0">
              <a:solidFill>
                <a:schemeClr val="tx1"/>
              </a:solidFill>
            </a:endParaRPr>
          </a:p>
        </p:txBody>
      </p:sp>
      <p:sp>
        <p:nvSpPr>
          <p:cNvPr id="4" name="TextBox 3"/>
          <p:cNvSpPr txBox="1"/>
          <p:nvPr/>
        </p:nvSpPr>
        <p:spPr>
          <a:xfrm>
            <a:off x="7180372" y="2299586"/>
            <a:ext cx="1128792" cy="369332"/>
          </a:xfrm>
          <a:prstGeom prst="rect">
            <a:avLst/>
          </a:prstGeom>
          <a:noFill/>
        </p:spPr>
        <p:txBody>
          <a:bodyPr wrap="square" rtlCol="0">
            <a:spAutoFit/>
          </a:bodyPr>
          <a:lstStyle/>
          <a:p>
            <a:pPr algn="ctr"/>
            <a:r>
              <a:rPr lang="en-US" dirty="0" smtClean="0">
                <a:latin typeface="Arial"/>
                <a:cs typeface="Arial"/>
              </a:rPr>
              <a:t>Low</a:t>
            </a:r>
            <a:endParaRPr lang="en-US" dirty="0">
              <a:latin typeface="Arial"/>
              <a:cs typeface="Arial"/>
            </a:endParaRPr>
          </a:p>
        </p:txBody>
      </p:sp>
      <p:sp>
        <p:nvSpPr>
          <p:cNvPr id="8" name="TextBox 7"/>
          <p:cNvSpPr txBox="1"/>
          <p:nvPr/>
        </p:nvSpPr>
        <p:spPr>
          <a:xfrm>
            <a:off x="7180372" y="5362532"/>
            <a:ext cx="1128792" cy="369332"/>
          </a:xfrm>
          <a:prstGeom prst="rect">
            <a:avLst/>
          </a:prstGeom>
          <a:noFill/>
        </p:spPr>
        <p:txBody>
          <a:bodyPr wrap="square" rtlCol="0">
            <a:spAutoFit/>
          </a:bodyPr>
          <a:lstStyle/>
          <a:p>
            <a:pPr algn="ctr"/>
            <a:r>
              <a:rPr lang="en-US" dirty="0" smtClean="0">
                <a:latin typeface="Arial"/>
                <a:cs typeface="Arial"/>
              </a:rPr>
              <a:t>High</a:t>
            </a:r>
            <a:endParaRPr lang="en-US" dirty="0">
              <a:latin typeface="Arial"/>
              <a:cs typeface="Arial"/>
            </a:endParaRPr>
          </a:p>
        </p:txBody>
      </p:sp>
    </p:spTree>
    <p:extLst>
      <p:ext uri="{BB962C8B-B14F-4D97-AF65-F5344CB8AC3E}">
        <p14:creationId xmlns:p14="http://schemas.microsoft.com/office/powerpoint/2010/main" val="28947595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244442"/>
            <a:ext cx="8229600" cy="4644571"/>
          </a:xfrm>
        </p:spPr>
        <p:txBody>
          <a:bodyPr>
            <a:normAutofit fontScale="92500"/>
          </a:bodyPr>
          <a:lstStyle/>
          <a:p>
            <a:pPr marL="0" indent="0">
              <a:buNone/>
            </a:pPr>
            <a:endParaRPr lang="en-US" sz="3000" dirty="0" smtClean="0">
              <a:latin typeface="Arial"/>
              <a:cs typeface="Arial"/>
            </a:endParaRPr>
          </a:p>
          <a:p>
            <a:pPr>
              <a:buFont typeface="Wingdings" charset="2"/>
              <a:buChar char="§"/>
            </a:pPr>
            <a:r>
              <a:rPr lang="en-US" sz="3000" dirty="0" smtClean="0">
                <a:latin typeface="Arial"/>
                <a:cs typeface="Arial"/>
              </a:rPr>
              <a:t>NAMD, GROMACS, GPU-HMMER, TeraChem</a:t>
            </a:r>
          </a:p>
          <a:p>
            <a:pPr>
              <a:buFont typeface="Wingdings" charset="2"/>
              <a:buChar char="§"/>
            </a:pPr>
            <a:r>
              <a:rPr lang="en-US" sz="3000" dirty="0" smtClean="0">
                <a:latin typeface="Arial"/>
                <a:cs typeface="Arial"/>
              </a:rPr>
              <a:t>Pros</a:t>
            </a:r>
          </a:p>
          <a:p>
            <a:pPr lvl="1">
              <a:buFont typeface="Wingdings" charset="2"/>
              <a:buChar char="Ø"/>
            </a:pPr>
            <a:r>
              <a:rPr lang="en-US" sz="2600" dirty="0" smtClean="0">
                <a:latin typeface="Arial"/>
                <a:cs typeface="Arial"/>
              </a:rPr>
              <a:t>No implementation headaches for end users. </a:t>
            </a:r>
          </a:p>
          <a:p>
            <a:pPr>
              <a:buFont typeface="Wingdings" charset="2"/>
              <a:buChar char="§"/>
            </a:pPr>
            <a:r>
              <a:rPr lang="en-US" sz="3000" dirty="0" smtClean="0">
                <a:latin typeface="Arial"/>
                <a:cs typeface="Arial"/>
              </a:rPr>
              <a:t>Cons</a:t>
            </a:r>
          </a:p>
          <a:p>
            <a:pPr lvl="1">
              <a:buFont typeface="Wingdings" charset="2"/>
              <a:buChar char="Ø"/>
            </a:pPr>
            <a:r>
              <a:rPr lang="en-US" sz="2600" dirty="0" smtClean="0">
                <a:solidFill>
                  <a:prstClr val="black"/>
                </a:solidFill>
                <a:latin typeface="Arial"/>
                <a:cs typeface="Arial"/>
              </a:rPr>
              <a:t>Existing applications do not cover all science areas. </a:t>
            </a:r>
          </a:p>
          <a:p>
            <a:pPr lvl="1">
              <a:buFont typeface="Wingdings" charset="2"/>
              <a:buChar char="Ø"/>
            </a:pPr>
            <a:r>
              <a:rPr lang="en-US" sz="2600" dirty="0" smtClean="0">
                <a:solidFill>
                  <a:prstClr val="black"/>
                </a:solidFill>
                <a:latin typeface="Arial"/>
                <a:cs typeface="Arial"/>
              </a:rPr>
              <a:t>Often include limited number of algorithms/models. </a:t>
            </a:r>
          </a:p>
          <a:p>
            <a:pPr lvl="1">
              <a:buFont typeface="Wingdings" charset="2"/>
              <a:buChar char="Ø"/>
            </a:pPr>
            <a:r>
              <a:rPr lang="en-US" sz="2600" dirty="0" smtClean="0">
                <a:solidFill>
                  <a:prstClr val="black"/>
                </a:solidFill>
                <a:latin typeface="Arial"/>
                <a:cs typeface="Arial"/>
              </a:rPr>
              <a:t>For many applications the GPU version is still immature. </a:t>
            </a: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Use existing GPU software:</a:t>
            </a:r>
            <a:endParaRPr lang="en-US" sz="4200" dirty="0">
              <a:latin typeface="Arial"/>
              <a:cs typeface="Arial"/>
            </a:endParaRPr>
          </a:p>
        </p:txBody>
      </p:sp>
    </p:spTree>
    <p:extLst>
      <p:ext uri="{BB962C8B-B14F-4D97-AF65-F5344CB8AC3E}">
        <p14:creationId xmlns:p14="http://schemas.microsoft.com/office/powerpoint/2010/main" val="14483030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GPU accelerator is called </a:t>
            </a:r>
            <a:r>
              <a:rPr lang="en-US" sz="3000" b="1" dirty="0" smtClean="0">
                <a:latin typeface="Arial"/>
                <a:cs typeface="Arial"/>
              </a:rPr>
              <a:t>device</a:t>
            </a:r>
            <a:r>
              <a:rPr lang="en-US" sz="3000" dirty="0" smtClean="0">
                <a:latin typeface="Arial"/>
                <a:cs typeface="Arial"/>
              </a:rPr>
              <a:t>, CPU is </a:t>
            </a:r>
            <a:r>
              <a:rPr lang="en-US" sz="3000" b="1" dirty="0" smtClean="0">
                <a:latin typeface="Arial"/>
                <a:cs typeface="Arial"/>
              </a:rPr>
              <a:t>host</a:t>
            </a:r>
            <a:r>
              <a:rPr lang="en-US" sz="3000" dirty="0" smtClean="0">
                <a:latin typeface="Arial"/>
                <a:cs typeface="Arial"/>
              </a:rPr>
              <a:t>. </a:t>
            </a:r>
          </a:p>
          <a:p>
            <a:pPr>
              <a:buFont typeface="Wingdings" charset="2"/>
              <a:buChar char="§"/>
            </a:pPr>
            <a:r>
              <a:rPr lang="en-US" sz="3000" dirty="0" smtClean="0">
                <a:latin typeface="Arial"/>
                <a:cs typeface="Arial"/>
              </a:rPr>
              <a:t>GPU code (kernel) is launched and executed on the device by several threads. </a:t>
            </a:r>
          </a:p>
          <a:p>
            <a:pPr>
              <a:buFont typeface="Wingdings" charset="2"/>
              <a:buChar char="§"/>
            </a:pPr>
            <a:r>
              <a:rPr lang="en-US" sz="3000" dirty="0" smtClean="0">
                <a:latin typeface="Arial"/>
                <a:cs typeface="Arial"/>
              </a:rPr>
              <a:t>Threads grouped into thread blocks. </a:t>
            </a:r>
          </a:p>
          <a:p>
            <a:pPr>
              <a:buFont typeface="Wingdings" charset="2"/>
              <a:buChar char="§"/>
            </a:pPr>
            <a:r>
              <a:rPr lang="en-US" sz="3000" dirty="0" smtClean="0">
                <a:latin typeface="Arial"/>
                <a:cs typeface="Arial"/>
              </a:rPr>
              <a:t>Program code is written from single thread's point of view. </a:t>
            </a:r>
          </a:p>
          <a:p>
            <a:pPr lvl="1">
              <a:buFont typeface="Wingdings" charset="2"/>
              <a:buChar char="Ø"/>
            </a:pPr>
            <a:r>
              <a:rPr lang="en-US" sz="2600" dirty="0" smtClean="0">
                <a:latin typeface="Arial"/>
                <a:cs typeface="Arial"/>
              </a:rPr>
              <a:t>Each thread can diverge and execute a unique code path (can cause performance issues )</a:t>
            </a:r>
          </a:p>
          <a:p>
            <a:pPr>
              <a:buFont typeface="Wingdings" charset="2"/>
              <a:buChar char="§"/>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GPU programming model:</a:t>
            </a:r>
            <a:endParaRPr lang="en-US" sz="4200" dirty="0">
              <a:latin typeface="Arial"/>
              <a:cs typeface="Arial"/>
            </a:endParaRPr>
          </a:p>
        </p:txBody>
      </p:sp>
    </p:spTree>
    <p:extLst>
      <p:ext uri="{BB962C8B-B14F-4D97-AF65-F5344CB8AC3E}">
        <p14:creationId xmlns:p14="http://schemas.microsoft.com/office/powerpoint/2010/main" val="25255271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319887" y="1620762"/>
            <a:ext cx="4159855" cy="5100713"/>
          </a:xfrm>
        </p:spPr>
        <p:txBody>
          <a:bodyPr>
            <a:normAutofit fontScale="85000" lnSpcReduction="20000"/>
          </a:bodyPr>
          <a:lstStyle/>
          <a:p>
            <a:pPr>
              <a:buFont typeface="Wingdings" charset="2"/>
              <a:buChar char="§"/>
            </a:pPr>
            <a:r>
              <a:rPr lang="en-US" sz="2800" dirty="0">
                <a:latin typeface="Arial"/>
                <a:cs typeface="Arial"/>
              </a:rPr>
              <a:t>A kernel is executed as a </a:t>
            </a:r>
            <a:r>
              <a:rPr lang="en-US" sz="2800" b="1" dirty="0">
                <a:latin typeface="Arial"/>
                <a:cs typeface="Arial"/>
              </a:rPr>
              <a:t>grid of thread </a:t>
            </a:r>
            <a:r>
              <a:rPr lang="en-US" sz="2800" b="1" dirty="0" smtClean="0">
                <a:latin typeface="Arial"/>
                <a:cs typeface="Arial"/>
              </a:rPr>
              <a:t>blocks</a:t>
            </a:r>
            <a:endParaRPr lang="en-US" sz="2800" dirty="0" smtClean="0">
              <a:latin typeface="Arial"/>
              <a:cs typeface="Arial"/>
            </a:endParaRPr>
          </a:p>
          <a:p>
            <a:pPr lvl="1">
              <a:buFont typeface="Wingdings" charset="2"/>
              <a:buChar char="Ø"/>
            </a:pPr>
            <a:r>
              <a:rPr lang="en-US" sz="2400" dirty="0" smtClean="0">
                <a:latin typeface="Arial"/>
                <a:cs typeface="Arial"/>
              </a:rPr>
              <a:t>All </a:t>
            </a:r>
            <a:r>
              <a:rPr lang="en-US" sz="2400" dirty="0">
                <a:latin typeface="Arial"/>
                <a:cs typeface="Arial"/>
              </a:rPr>
              <a:t>threads share data memory space</a:t>
            </a:r>
          </a:p>
          <a:p>
            <a:pPr>
              <a:buFont typeface="Wingdings" charset="2"/>
              <a:buChar char="§"/>
            </a:pPr>
            <a:r>
              <a:rPr lang="en-US" sz="2800" dirty="0" smtClean="0">
                <a:latin typeface="Arial"/>
                <a:cs typeface="Arial"/>
              </a:rPr>
              <a:t>A </a:t>
            </a:r>
            <a:r>
              <a:rPr lang="en-US" sz="2800" dirty="0">
                <a:latin typeface="Arial"/>
                <a:cs typeface="Arial"/>
              </a:rPr>
              <a:t>thread block is a batch of threads that can cooperate with each other by</a:t>
            </a:r>
            <a:r>
              <a:rPr lang="en-US" sz="2800" dirty="0" smtClean="0">
                <a:latin typeface="Arial"/>
                <a:cs typeface="Arial"/>
              </a:rPr>
              <a:t>:</a:t>
            </a:r>
            <a:r>
              <a:rPr lang="en-US" sz="2800" b="1" dirty="0" smtClean="0">
                <a:latin typeface="Arial"/>
                <a:cs typeface="Arial"/>
              </a:rPr>
              <a:t> </a:t>
            </a:r>
          </a:p>
          <a:p>
            <a:pPr lvl="1">
              <a:buFont typeface="Wingdings" charset="2"/>
              <a:buChar char="Ø"/>
            </a:pPr>
            <a:r>
              <a:rPr lang="en-US" sz="2400" dirty="0">
                <a:latin typeface="Arial"/>
                <a:cs typeface="Arial"/>
              </a:rPr>
              <a:t>Synchronizing their execution</a:t>
            </a:r>
          </a:p>
          <a:p>
            <a:pPr lvl="1">
              <a:buFont typeface="Wingdings" charset="2"/>
              <a:buChar char="Ø"/>
            </a:pPr>
            <a:r>
              <a:rPr lang="en-US" sz="2400" dirty="0">
                <a:latin typeface="Arial"/>
                <a:cs typeface="Arial"/>
              </a:rPr>
              <a:t>Efficiently sharing data through a low latency shared </a:t>
            </a:r>
            <a:r>
              <a:rPr lang="en-US" sz="2400" dirty="0" smtClean="0">
                <a:latin typeface="Arial"/>
                <a:cs typeface="Arial"/>
              </a:rPr>
              <a:t>memory</a:t>
            </a:r>
          </a:p>
          <a:p>
            <a:pPr>
              <a:buFont typeface="Wingdings" charset="2"/>
              <a:buChar char="§"/>
            </a:pPr>
            <a:r>
              <a:rPr lang="en-US" sz="2800" dirty="0" smtClean="0">
                <a:latin typeface="Arial"/>
                <a:cs typeface="Arial"/>
              </a:rPr>
              <a:t>Two </a:t>
            </a:r>
            <a:r>
              <a:rPr lang="en-US" sz="2800" dirty="0">
                <a:latin typeface="Arial"/>
                <a:cs typeface="Arial"/>
              </a:rPr>
              <a:t>threads from two different blocks cannot cooperate</a:t>
            </a:r>
          </a:p>
          <a:p>
            <a:pPr>
              <a:buFont typeface="Wingdings" charset="2"/>
              <a:buChar char="§"/>
            </a:pPr>
            <a:endParaRPr lang="en-US" sz="2800" dirty="0">
              <a:latin typeface="Arial"/>
              <a:cs typeface="Arial"/>
            </a:endParaRPr>
          </a:p>
          <a:p>
            <a:pPr>
              <a:buFont typeface="Wingdings" charset="2"/>
              <a:buChar char="§"/>
            </a:pPr>
            <a:endParaRPr lang="en-US" sz="2800" b="1" dirty="0" smtClean="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3395" y="-4883"/>
            <a:ext cx="6786072" cy="1384995"/>
          </a:xfrm>
          <a:prstGeom prst="rect">
            <a:avLst/>
          </a:prstGeom>
          <a:noFill/>
        </p:spPr>
        <p:txBody>
          <a:bodyPr wrap="square" rtlCol="0">
            <a:spAutoFit/>
          </a:bodyPr>
          <a:lstStyle/>
          <a:p>
            <a:r>
              <a:rPr lang="en-US" sz="4200" dirty="0" smtClean="0">
                <a:latin typeface="Arial"/>
                <a:cs typeface="Arial"/>
              </a:rPr>
              <a:t>Thread Batching: Grids and Blocks</a:t>
            </a:r>
            <a:endParaRPr lang="en-US" sz="4200" dirty="0">
              <a:latin typeface="Arial"/>
              <a:cs typeface="Arial"/>
            </a:endParaRPr>
          </a:p>
        </p:txBody>
      </p:sp>
      <p:sp>
        <p:nvSpPr>
          <p:cNvPr id="12" name="Rectangle 11"/>
          <p:cNvSpPr/>
          <p:nvPr/>
        </p:nvSpPr>
        <p:spPr>
          <a:xfrm>
            <a:off x="7217544" y="6605258"/>
            <a:ext cx="1826051"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grpSp>
        <p:nvGrpSpPr>
          <p:cNvPr id="64" name="Group 4"/>
          <p:cNvGrpSpPr>
            <a:grpSpLocks/>
          </p:cNvGrpSpPr>
          <p:nvPr/>
        </p:nvGrpSpPr>
        <p:grpSpPr bwMode="auto">
          <a:xfrm>
            <a:off x="4876800" y="1603600"/>
            <a:ext cx="4056063" cy="4980064"/>
            <a:chOff x="3034" y="690"/>
            <a:chExt cx="2555" cy="3390"/>
          </a:xfrm>
        </p:grpSpPr>
        <p:sp>
          <p:nvSpPr>
            <p:cNvPr id="65" name="AutoShape 5"/>
            <p:cNvSpPr>
              <a:spLocks noChangeAspect="1" noChangeArrowheads="1"/>
            </p:cNvSpPr>
            <p:nvPr/>
          </p:nvSpPr>
          <p:spPr bwMode="auto">
            <a:xfrm>
              <a:off x="3034" y="690"/>
              <a:ext cx="2555" cy="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 name="Text Box 6"/>
            <p:cNvSpPr txBox="1">
              <a:spLocks noChangeArrowheads="1"/>
            </p:cNvSpPr>
            <p:nvPr/>
          </p:nvSpPr>
          <p:spPr bwMode="auto">
            <a:xfrm>
              <a:off x="3037" y="693"/>
              <a:ext cx="671" cy="2864"/>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Host</a:t>
              </a:r>
              <a:endParaRPr lang="en-US" sz="1800">
                <a:solidFill>
                  <a:srgbClr val="003300"/>
                </a:solidFill>
              </a:endParaRPr>
            </a:p>
          </p:txBody>
        </p:sp>
        <p:sp>
          <p:nvSpPr>
            <p:cNvPr id="67" name="Text Box 7"/>
            <p:cNvSpPr txBox="1">
              <a:spLocks noChangeArrowheads="1"/>
            </p:cNvSpPr>
            <p:nvPr/>
          </p:nvSpPr>
          <p:spPr bwMode="auto">
            <a:xfrm>
              <a:off x="3199" y="1171"/>
              <a:ext cx="432" cy="336"/>
            </a:xfrm>
            <a:prstGeom prst="rect">
              <a:avLst/>
            </a:prstGeom>
            <a:solidFill>
              <a:srgbClr val="99FF66"/>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Kernel 1</a:t>
              </a:r>
              <a:endParaRPr lang="en-US" sz="1800">
                <a:solidFill>
                  <a:srgbClr val="003300"/>
                </a:solidFill>
              </a:endParaRPr>
            </a:p>
          </p:txBody>
        </p:sp>
        <p:sp>
          <p:nvSpPr>
            <p:cNvPr id="68" name="Text Box 8"/>
            <p:cNvSpPr txBox="1">
              <a:spLocks noChangeArrowheads="1"/>
            </p:cNvSpPr>
            <p:nvPr/>
          </p:nvSpPr>
          <p:spPr bwMode="auto">
            <a:xfrm>
              <a:off x="3185" y="2275"/>
              <a:ext cx="430" cy="334"/>
            </a:xfrm>
            <a:prstGeom prst="rect">
              <a:avLst/>
            </a:prstGeom>
            <a:solidFill>
              <a:srgbClr val="99FF66"/>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Kernel 2</a:t>
              </a:r>
              <a:endParaRPr lang="en-US" sz="1800">
                <a:solidFill>
                  <a:srgbClr val="003300"/>
                </a:solidFill>
              </a:endParaRPr>
            </a:p>
          </p:txBody>
        </p:sp>
        <p:sp>
          <p:nvSpPr>
            <p:cNvPr id="69" name="Line 9"/>
            <p:cNvSpPr>
              <a:spLocks noChangeShapeType="1"/>
            </p:cNvSpPr>
            <p:nvPr/>
          </p:nvSpPr>
          <p:spPr bwMode="auto">
            <a:xfrm>
              <a:off x="3118" y="1110"/>
              <a:ext cx="1" cy="1699"/>
            </a:xfrm>
            <a:prstGeom prst="line">
              <a:avLst/>
            </a:prstGeom>
            <a:noFill/>
            <a:ln w="12700">
              <a:solidFill>
                <a:schemeClr val="bg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70" name="Text Box 10"/>
            <p:cNvSpPr txBox="1">
              <a:spLocks noChangeArrowheads="1"/>
            </p:cNvSpPr>
            <p:nvPr/>
          </p:nvSpPr>
          <p:spPr bwMode="auto">
            <a:xfrm>
              <a:off x="3827" y="698"/>
              <a:ext cx="1759" cy="2864"/>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Device</a:t>
              </a:r>
              <a:endParaRPr lang="en-US" sz="1800">
                <a:solidFill>
                  <a:srgbClr val="003300"/>
                </a:solidFill>
              </a:endParaRPr>
            </a:p>
          </p:txBody>
        </p:sp>
        <p:grpSp>
          <p:nvGrpSpPr>
            <p:cNvPr id="71" name="Group 11"/>
            <p:cNvGrpSpPr>
              <a:grpSpLocks/>
            </p:cNvGrpSpPr>
            <p:nvPr/>
          </p:nvGrpSpPr>
          <p:grpSpPr bwMode="auto">
            <a:xfrm>
              <a:off x="3927" y="957"/>
              <a:ext cx="1554" cy="1004"/>
              <a:chOff x="3820" y="4577"/>
              <a:chExt cx="4116" cy="2660"/>
            </a:xfrm>
          </p:grpSpPr>
          <p:sp>
            <p:nvSpPr>
              <p:cNvPr id="126" name="Text Box 12"/>
              <p:cNvSpPr txBox="1">
                <a:spLocks noChangeArrowheads="1"/>
              </p:cNvSpPr>
              <p:nvPr/>
            </p:nvSpPr>
            <p:spPr bwMode="auto">
              <a:xfrm>
                <a:off x="3820" y="4577"/>
                <a:ext cx="4116" cy="2660"/>
              </a:xfrm>
              <a:prstGeom prst="rect">
                <a:avLst/>
              </a:prstGeom>
              <a:solidFill>
                <a:srgbClr val="99FF66"/>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Grid 1</a:t>
                </a:r>
                <a:endParaRPr lang="en-US" sz="1800">
                  <a:solidFill>
                    <a:srgbClr val="003300"/>
                  </a:solidFill>
                </a:endParaRPr>
              </a:p>
            </p:txBody>
          </p:sp>
          <p:grpSp>
            <p:nvGrpSpPr>
              <p:cNvPr id="127" name="Group 13"/>
              <p:cNvGrpSpPr>
                <a:grpSpLocks/>
              </p:cNvGrpSpPr>
              <p:nvPr/>
            </p:nvGrpSpPr>
            <p:grpSpPr bwMode="auto">
              <a:xfrm>
                <a:off x="3985" y="5169"/>
                <a:ext cx="3785" cy="864"/>
                <a:chOff x="3997" y="5169"/>
                <a:chExt cx="3785" cy="864"/>
              </a:xfrm>
            </p:grpSpPr>
            <p:sp>
              <p:nvSpPr>
                <p:cNvPr id="132" name="Text Box 14"/>
                <p:cNvSpPr txBox="1">
                  <a:spLocks noChangeArrowheads="1"/>
                </p:cNvSpPr>
                <p:nvPr/>
              </p:nvSpPr>
              <p:spPr bwMode="auto">
                <a:xfrm>
                  <a:off x="3997"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(0, 0)</a:t>
                  </a:r>
                  <a:endParaRPr lang="en-US" sz="1800">
                    <a:solidFill>
                      <a:srgbClr val="003300"/>
                    </a:solidFill>
                  </a:endParaRPr>
                </a:p>
              </p:txBody>
            </p:sp>
            <p:sp>
              <p:nvSpPr>
                <p:cNvPr id="133" name="Text Box 15"/>
                <p:cNvSpPr txBox="1">
                  <a:spLocks noChangeArrowheads="1"/>
                </p:cNvSpPr>
                <p:nvPr/>
              </p:nvSpPr>
              <p:spPr bwMode="auto">
                <a:xfrm>
                  <a:off x="5299"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(1, 0)</a:t>
                  </a:r>
                  <a:endParaRPr lang="en-US" sz="1800">
                    <a:solidFill>
                      <a:srgbClr val="003300"/>
                    </a:solidFill>
                  </a:endParaRPr>
                </a:p>
              </p:txBody>
            </p:sp>
            <p:sp>
              <p:nvSpPr>
                <p:cNvPr id="134" name="Text Box 16"/>
                <p:cNvSpPr txBox="1">
                  <a:spLocks noChangeArrowheads="1"/>
                </p:cNvSpPr>
                <p:nvPr/>
              </p:nvSpPr>
              <p:spPr bwMode="auto">
                <a:xfrm>
                  <a:off x="6601"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(2, 0)</a:t>
                  </a:r>
                  <a:endParaRPr lang="en-US" sz="1800">
                    <a:solidFill>
                      <a:srgbClr val="003300"/>
                    </a:solidFill>
                  </a:endParaRPr>
                </a:p>
              </p:txBody>
            </p:sp>
          </p:grpSp>
          <p:grpSp>
            <p:nvGrpSpPr>
              <p:cNvPr id="128" name="Group 17"/>
              <p:cNvGrpSpPr>
                <a:grpSpLocks/>
              </p:cNvGrpSpPr>
              <p:nvPr/>
            </p:nvGrpSpPr>
            <p:grpSpPr bwMode="auto">
              <a:xfrm>
                <a:off x="3985" y="6187"/>
                <a:ext cx="3785" cy="864"/>
                <a:chOff x="3997" y="5169"/>
                <a:chExt cx="3785" cy="864"/>
              </a:xfrm>
            </p:grpSpPr>
            <p:sp>
              <p:nvSpPr>
                <p:cNvPr id="129" name="Text Box 18"/>
                <p:cNvSpPr txBox="1">
                  <a:spLocks noChangeArrowheads="1"/>
                </p:cNvSpPr>
                <p:nvPr/>
              </p:nvSpPr>
              <p:spPr bwMode="auto">
                <a:xfrm>
                  <a:off x="3997"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(0, 1)</a:t>
                  </a:r>
                  <a:endParaRPr lang="en-US" sz="1800">
                    <a:solidFill>
                      <a:srgbClr val="003300"/>
                    </a:solidFill>
                  </a:endParaRPr>
                </a:p>
              </p:txBody>
            </p:sp>
            <p:sp>
              <p:nvSpPr>
                <p:cNvPr id="130" name="Text Box 19"/>
                <p:cNvSpPr txBox="1">
                  <a:spLocks noChangeArrowheads="1"/>
                </p:cNvSpPr>
                <p:nvPr/>
              </p:nvSpPr>
              <p:spPr bwMode="auto">
                <a:xfrm>
                  <a:off x="5299"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(1, 1)</a:t>
                  </a:r>
                  <a:endParaRPr lang="en-US" sz="1800">
                    <a:solidFill>
                      <a:srgbClr val="003300"/>
                    </a:solidFill>
                  </a:endParaRPr>
                </a:p>
              </p:txBody>
            </p:sp>
            <p:sp>
              <p:nvSpPr>
                <p:cNvPr id="131" name="Text Box 20"/>
                <p:cNvSpPr txBox="1">
                  <a:spLocks noChangeArrowheads="1"/>
                </p:cNvSpPr>
                <p:nvPr/>
              </p:nvSpPr>
              <p:spPr bwMode="auto">
                <a:xfrm>
                  <a:off x="6601"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(2, 1)</a:t>
                  </a:r>
                  <a:endParaRPr lang="en-US" sz="1800">
                    <a:solidFill>
                      <a:srgbClr val="003300"/>
                    </a:solidFill>
                  </a:endParaRPr>
                </a:p>
              </p:txBody>
            </p:sp>
          </p:grpSp>
        </p:grpSp>
        <p:grpSp>
          <p:nvGrpSpPr>
            <p:cNvPr id="72" name="Group 21"/>
            <p:cNvGrpSpPr>
              <a:grpSpLocks/>
            </p:cNvGrpSpPr>
            <p:nvPr/>
          </p:nvGrpSpPr>
          <p:grpSpPr bwMode="auto">
            <a:xfrm>
              <a:off x="4051" y="2056"/>
              <a:ext cx="1306" cy="1416"/>
              <a:chOff x="4730" y="7615"/>
              <a:chExt cx="3458" cy="3752"/>
            </a:xfrm>
          </p:grpSpPr>
          <p:sp>
            <p:nvSpPr>
              <p:cNvPr id="110" name="Text Box 22"/>
              <p:cNvSpPr txBox="1">
                <a:spLocks noChangeArrowheads="1"/>
              </p:cNvSpPr>
              <p:nvPr/>
            </p:nvSpPr>
            <p:spPr bwMode="auto">
              <a:xfrm>
                <a:off x="4730" y="7615"/>
                <a:ext cx="3458" cy="3752"/>
              </a:xfrm>
              <a:prstGeom prst="rect">
                <a:avLst/>
              </a:prstGeom>
              <a:solidFill>
                <a:srgbClr val="99FF66"/>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Grid 2</a:t>
                </a:r>
                <a:endParaRPr lang="en-US" sz="1800">
                  <a:solidFill>
                    <a:srgbClr val="003300"/>
                  </a:solidFill>
                </a:endParaRPr>
              </a:p>
            </p:txBody>
          </p:sp>
          <p:grpSp>
            <p:nvGrpSpPr>
              <p:cNvPr id="111" name="Group 23"/>
              <p:cNvGrpSpPr>
                <a:grpSpLocks/>
              </p:cNvGrpSpPr>
              <p:nvPr/>
            </p:nvGrpSpPr>
            <p:grpSpPr bwMode="auto">
              <a:xfrm>
                <a:off x="4902" y="8203"/>
                <a:ext cx="3114" cy="892"/>
                <a:chOff x="4391" y="8441"/>
                <a:chExt cx="3114" cy="892"/>
              </a:xfrm>
            </p:grpSpPr>
            <p:sp>
              <p:nvSpPr>
                <p:cNvPr id="122" name="Text Box 24"/>
                <p:cNvSpPr txBox="1">
                  <a:spLocks noChangeArrowheads="1"/>
                </p:cNvSpPr>
                <p:nvPr/>
              </p:nvSpPr>
              <p:spPr bwMode="auto">
                <a:xfrm>
                  <a:off x="4391"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23" name="Text Box 25"/>
                <p:cNvSpPr txBox="1">
                  <a:spLocks noChangeArrowheads="1"/>
                </p:cNvSpPr>
                <p:nvPr/>
              </p:nvSpPr>
              <p:spPr bwMode="auto">
                <a:xfrm>
                  <a:off x="5199"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24" name="Text Box 26"/>
                <p:cNvSpPr txBox="1">
                  <a:spLocks noChangeArrowheads="1"/>
                </p:cNvSpPr>
                <p:nvPr/>
              </p:nvSpPr>
              <p:spPr bwMode="auto">
                <a:xfrm>
                  <a:off x="6007"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25" name="Text Box 27"/>
                <p:cNvSpPr txBox="1">
                  <a:spLocks noChangeArrowheads="1"/>
                </p:cNvSpPr>
                <p:nvPr/>
              </p:nvSpPr>
              <p:spPr bwMode="auto">
                <a:xfrm>
                  <a:off x="6816"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grpSp>
          <p:grpSp>
            <p:nvGrpSpPr>
              <p:cNvPr id="112" name="Group 28"/>
              <p:cNvGrpSpPr>
                <a:grpSpLocks/>
              </p:cNvGrpSpPr>
              <p:nvPr/>
            </p:nvGrpSpPr>
            <p:grpSpPr bwMode="auto">
              <a:xfrm>
                <a:off x="4902" y="9253"/>
                <a:ext cx="3114" cy="892"/>
                <a:chOff x="4391" y="8441"/>
                <a:chExt cx="3114" cy="892"/>
              </a:xfrm>
            </p:grpSpPr>
            <p:sp>
              <p:nvSpPr>
                <p:cNvPr id="118" name="Text Box 29"/>
                <p:cNvSpPr txBox="1">
                  <a:spLocks noChangeArrowheads="1"/>
                </p:cNvSpPr>
                <p:nvPr/>
              </p:nvSpPr>
              <p:spPr bwMode="auto">
                <a:xfrm>
                  <a:off x="4391"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19" name="Text Box 30"/>
                <p:cNvSpPr txBox="1">
                  <a:spLocks noChangeArrowheads="1"/>
                </p:cNvSpPr>
                <p:nvPr/>
              </p:nvSpPr>
              <p:spPr bwMode="auto">
                <a:xfrm>
                  <a:off x="5199"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20" name="Text Box 31"/>
                <p:cNvSpPr txBox="1">
                  <a:spLocks noChangeArrowheads="1"/>
                </p:cNvSpPr>
                <p:nvPr/>
              </p:nvSpPr>
              <p:spPr bwMode="auto">
                <a:xfrm>
                  <a:off x="6007"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21" name="Text Box 32"/>
                <p:cNvSpPr txBox="1">
                  <a:spLocks noChangeArrowheads="1"/>
                </p:cNvSpPr>
                <p:nvPr/>
              </p:nvSpPr>
              <p:spPr bwMode="auto">
                <a:xfrm>
                  <a:off x="6816"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grpSp>
          <p:grpSp>
            <p:nvGrpSpPr>
              <p:cNvPr id="113" name="Group 33"/>
              <p:cNvGrpSpPr>
                <a:grpSpLocks/>
              </p:cNvGrpSpPr>
              <p:nvPr/>
            </p:nvGrpSpPr>
            <p:grpSpPr bwMode="auto">
              <a:xfrm>
                <a:off x="4902" y="10303"/>
                <a:ext cx="3114" cy="892"/>
                <a:chOff x="4391" y="8441"/>
                <a:chExt cx="3114" cy="892"/>
              </a:xfrm>
            </p:grpSpPr>
            <p:sp>
              <p:nvSpPr>
                <p:cNvPr id="114" name="Text Box 34"/>
                <p:cNvSpPr txBox="1">
                  <a:spLocks noChangeArrowheads="1"/>
                </p:cNvSpPr>
                <p:nvPr/>
              </p:nvSpPr>
              <p:spPr bwMode="auto">
                <a:xfrm>
                  <a:off x="4391"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15" name="Text Box 35"/>
                <p:cNvSpPr txBox="1">
                  <a:spLocks noChangeArrowheads="1"/>
                </p:cNvSpPr>
                <p:nvPr/>
              </p:nvSpPr>
              <p:spPr bwMode="auto">
                <a:xfrm>
                  <a:off x="5199"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16" name="Text Box 36"/>
                <p:cNvSpPr txBox="1">
                  <a:spLocks noChangeArrowheads="1"/>
                </p:cNvSpPr>
                <p:nvPr/>
              </p:nvSpPr>
              <p:spPr bwMode="auto">
                <a:xfrm>
                  <a:off x="6007"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sp>
              <p:nvSpPr>
                <p:cNvPr id="117" name="Text Box 37"/>
                <p:cNvSpPr txBox="1">
                  <a:spLocks noChangeArrowheads="1"/>
                </p:cNvSpPr>
                <p:nvPr/>
              </p:nvSpPr>
              <p:spPr bwMode="auto">
                <a:xfrm>
                  <a:off x="6816" y="8441"/>
                  <a:ext cx="689" cy="892"/>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endParaRPr lang="en-US" sz="1800">
                    <a:solidFill>
                      <a:srgbClr val="003300"/>
                    </a:solidFill>
                  </a:endParaRPr>
                </a:p>
              </p:txBody>
            </p:sp>
          </p:grpSp>
        </p:grpSp>
        <p:grpSp>
          <p:nvGrpSpPr>
            <p:cNvPr id="73" name="Group 38"/>
            <p:cNvGrpSpPr>
              <a:grpSpLocks/>
            </p:cNvGrpSpPr>
            <p:nvPr/>
          </p:nvGrpSpPr>
          <p:grpSpPr bwMode="auto">
            <a:xfrm>
              <a:off x="3414" y="2782"/>
              <a:ext cx="1765" cy="1295"/>
              <a:chOff x="1972" y="8931"/>
              <a:chExt cx="4676" cy="3430"/>
            </a:xfrm>
          </p:grpSpPr>
          <p:sp>
            <p:nvSpPr>
              <p:cNvPr id="82" name="Text Box 39"/>
              <p:cNvSpPr txBox="1">
                <a:spLocks noChangeArrowheads="1"/>
              </p:cNvSpPr>
              <p:nvPr/>
            </p:nvSpPr>
            <p:spPr bwMode="auto">
              <a:xfrm>
                <a:off x="1972" y="8931"/>
                <a:ext cx="4676" cy="3430"/>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Block (1, 1)</a:t>
                </a:r>
                <a:endParaRPr lang="en-US" sz="1800">
                  <a:solidFill>
                    <a:srgbClr val="003300"/>
                  </a:solidFill>
                </a:endParaRPr>
              </a:p>
            </p:txBody>
          </p:sp>
          <p:grpSp>
            <p:nvGrpSpPr>
              <p:cNvPr id="83" name="Group 40"/>
              <p:cNvGrpSpPr>
                <a:grpSpLocks/>
              </p:cNvGrpSpPr>
              <p:nvPr/>
            </p:nvGrpSpPr>
            <p:grpSpPr bwMode="auto">
              <a:xfrm>
                <a:off x="2147" y="9559"/>
                <a:ext cx="4325" cy="2592"/>
                <a:chOff x="2630" y="11267"/>
                <a:chExt cx="4325" cy="2592"/>
              </a:xfrm>
            </p:grpSpPr>
            <p:grpSp>
              <p:nvGrpSpPr>
                <p:cNvPr id="84" name="Group 41"/>
                <p:cNvGrpSpPr>
                  <a:grpSpLocks/>
                </p:cNvGrpSpPr>
                <p:nvPr/>
              </p:nvGrpSpPr>
              <p:grpSpPr bwMode="auto">
                <a:xfrm>
                  <a:off x="2630" y="11267"/>
                  <a:ext cx="4325" cy="2592"/>
                  <a:chOff x="2160" y="10769"/>
                  <a:chExt cx="4325" cy="2592"/>
                </a:xfrm>
              </p:grpSpPr>
              <p:sp>
                <p:nvSpPr>
                  <p:cNvPr id="103" name="Rectangle 42"/>
                  <p:cNvSpPr>
                    <a:spLocks noChangeArrowheads="1"/>
                  </p:cNvSpPr>
                  <p:nvPr/>
                </p:nvSpPr>
                <p:spPr bwMode="auto">
                  <a:xfrm>
                    <a:off x="2160" y="10769"/>
                    <a:ext cx="4320" cy="2592"/>
                  </a:xfrm>
                  <a:prstGeom prst="rect">
                    <a:avLst/>
                  </a:prstGeom>
                  <a:solidFill>
                    <a:srgbClr val="FF6600"/>
                  </a:solidFill>
                  <a:ln w="12700">
                    <a:solidFill>
                      <a:srgbClr val="000000"/>
                    </a:solidFill>
                    <a:miter lim="800000"/>
                    <a:headEnd/>
                    <a:tailEnd/>
                  </a:ln>
                </p:spPr>
                <p:txBody>
                  <a:bodyPr/>
                  <a:lstStyle/>
                  <a:p>
                    <a:endParaRPr lang="en-US"/>
                  </a:p>
                </p:txBody>
              </p:sp>
              <p:sp>
                <p:nvSpPr>
                  <p:cNvPr id="104" name="Line 43"/>
                  <p:cNvSpPr>
                    <a:spLocks noChangeShapeType="1"/>
                  </p:cNvSpPr>
                  <p:nvPr/>
                </p:nvSpPr>
                <p:spPr bwMode="auto">
                  <a:xfrm flipV="1">
                    <a:off x="2160" y="11631"/>
                    <a:ext cx="4325"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44"/>
                  <p:cNvSpPr>
                    <a:spLocks noChangeShapeType="1"/>
                  </p:cNvSpPr>
                  <p:nvPr/>
                </p:nvSpPr>
                <p:spPr bwMode="auto">
                  <a:xfrm>
                    <a:off x="2161" y="12497"/>
                    <a:ext cx="432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45"/>
                  <p:cNvSpPr>
                    <a:spLocks noChangeShapeType="1"/>
                  </p:cNvSpPr>
                  <p:nvPr/>
                </p:nvSpPr>
                <p:spPr bwMode="auto">
                  <a:xfrm>
                    <a:off x="3024"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46"/>
                  <p:cNvSpPr>
                    <a:spLocks noChangeShapeType="1"/>
                  </p:cNvSpPr>
                  <p:nvPr/>
                </p:nvSpPr>
                <p:spPr bwMode="auto">
                  <a:xfrm>
                    <a:off x="3888"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47"/>
                  <p:cNvSpPr>
                    <a:spLocks noChangeShapeType="1"/>
                  </p:cNvSpPr>
                  <p:nvPr/>
                </p:nvSpPr>
                <p:spPr bwMode="auto">
                  <a:xfrm>
                    <a:off x="4752"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48"/>
                  <p:cNvSpPr>
                    <a:spLocks noChangeShapeType="1"/>
                  </p:cNvSpPr>
                  <p:nvPr/>
                </p:nvSpPr>
                <p:spPr bwMode="auto">
                  <a:xfrm>
                    <a:off x="5616"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5" name="Group 49"/>
                <p:cNvGrpSpPr>
                  <a:grpSpLocks/>
                </p:cNvGrpSpPr>
                <p:nvPr/>
              </p:nvGrpSpPr>
              <p:grpSpPr bwMode="auto">
                <a:xfrm>
                  <a:off x="2756" y="12340"/>
                  <a:ext cx="4075" cy="448"/>
                  <a:chOff x="2364" y="10793"/>
                  <a:chExt cx="4075" cy="448"/>
                </a:xfrm>
              </p:grpSpPr>
              <p:sp>
                <p:nvSpPr>
                  <p:cNvPr id="98" name="Text Box 50"/>
                  <p:cNvSpPr txBox="1">
                    <a:spLocks noChangeArrowheads="1"/>
                  </p:cNvSpPr>
                  <p:nvPr/>
                </p:nvSpPr>
                <p:spPr bwMode="auto">
                  <a:xfrm>
                    <a:off x="2364"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(0, 1)</a:t>
                    </a:r>
                    <a:endParaRPr lang="en-US" sz="1800">
                      <a:solidFill>
                        <a:srgbClr val="003300"/>
                      </a:solidFill>
                    </a:endParaRPr>
                  </a:p>
                </p:txBody>
              </p:sp>
              <p:sp>
                <p:nvSpPr>
                  <p:cNvPr id="99" name="Text Box 51"/>
                  <p:cNvSpPr txBox="1">
                    <a:spLocks noChangeArrowheads="1"/>
                  </p:cNvSpPr>
                  <p:nvPr/>
                </p:nvSpPr>
                <p:spPr bwMode="auto">
                  <a:xfrm>
                    <a:off x="3228"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(1, 1)</a:t>
                    </a:r>
                    <a:endParaRPr lang="en-US" sz="1800">
                      <a:solidFill>
                        <a:srgbClr val="003300"/>
                      </a:solidFill>
                    </a:endParaRPr>
                  </a:p>
                </p:txBody>
              </p:sp>
              <p:sp>
                <p:nvSpPr>
                  <p:cNvPr id="100" name="Text Box 52"/>
                  <p:cNvSpPr txBox="1">
                    <a:spLocks noChangeArrowheads="1"/>
                  </p:cNvSpPr>
                  <p:nvPr/>
                </p:nvSpPr>
                <p:spPr bwMode="auto">
                  <a:xfrm>
                    <a:off x="4093"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(2, 1)</a:t>
                    </a:r>
                    <a:endParaRPr lang="en-US" sz="1800">
                      <a:solidFill>
                        <a:srgbClr val="003300"/>
                      </a:solidFill>
                    </a:endParaRPr>
                  </a:p>
                </p:txBody>
              </p:sp>
              <p:sp>
                <p:nvSpPr>
                  <p:cNvPr id="101" name="Text Box 53"/>
                  <p:cNvSpPr txBox="1">
                    <a:spLocks noChangeArrowheads="1"/>
                  </p:cNvSpPr>
                  <p:nvPr/>
                </p:nvSpPr>
                <p:spPr bwMode="auto">
                  <a:xfrm>
                    <a:off x="4957"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(3, 1)</a:t>
                    </a:r>
                    <a:endParaRPr lang="en-US" sz="1800">
                      <a:solidFill>
                        <a:srgbClr val="003300"/>
                      </a:solidFill>
                    </a:endParaRPr>
                  </a:p>
                </p:txBody>
              </p:sp>
              <p:sp>
                <p:nvSpPr>
                  <p:cNvPr id="102" name="Text Box 54"/>
                  <p:cNvSpPr txBox="1">
                    <a:spLocks noChangeArrowheads="1"/>
                  </p:cNvSpPr>
                  <p:nvPr/>
                </p:nvSpPr>
                <p:spPr bwMode="auto">
                  <a:xfrm>
                    <a:off x="5822"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(4, 1)</a:t>
                    </a:r>
                    <a:endParaRPr lang="en-US" sz="1800">
                      <a:solidFill>
                        <a:srgbClr val="003300"/>
                      </a:solidFill>
                    </a:endParaRPr>
                  </a:p>
                </p:txBody>
              </p:sp>
            </p:grpSp>
            <p:grpSp>
              <p:nvGrpSpPr>
                <p:cNvPr id="86" name="Group 55"/>
                <p:cNvGrpSpPr>
                  <a:grpSpLocks/>
                </p:cNvGrpSpPr>
                <p:nvPr/>
              </p:nvGrpSpPr>
              <p:grpSpPr bwMode="auto">
                <a:xfrm>
                  <a:off x="2756" y="13201"/>
                  <a:ext cx="4075" cy="448"/>
                  <a:chOff x="2364" y="10793"/>
                  <a:chExt cx="4075" cy="448"/>
                </a:xfrm>
              </p:grpSpPr>
              <p:sp>
                <p:nvSpPr>
                  <p:cNvPr id="93" name="Text Box 56"/>
                  <p:cNvSpPr txBox="1">
                    <a:spLocks noChangeArrowheads="1"/>
                  </p:cNvSpPr>
                  <p:nvPr/>
                </p:nvSpPr>
                <p:spPr bwMode="auto">
                  <a:xfrm>
                    <a:off x="2364"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(0, 2)</a:t>
                    </a:r>
                    <a:endParaRPr lang="en-US" sz="1800">
                      <a:solidFill>
                        <a:srgbClr val="003300"/>
                      </a:solidFill>
                    </a:endParaRPr>
                  </a:p>
                </p:txBody>
              </p:sp>
              <p:sp>
                <p:nvSpPr>
                  <p:cNvPr id="94" name="Text Box 57"/>
                  <p:cNvSpPr txBox="1">
                    <a:spLocks noChangeArrowheads="1"/>
                  </p:cNvSpPr>
                  <p:nvPr/>
                </p:nvSpPr>
                <p:spPr bwMode="auto">
                  <a:xfrm>
                    <a:off x="3228"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(1, 2)</a:t>
                    </a:r>
                    <a:endParaRPr lang="en-US" sz="1800">
                      <a:solidFill>
                        <a:srgbClr val="003300"/>
                      </a:solidFill>
                    </a:endParaRPr>
                  </a:p>
                </p:txBody>
              </p:sp>
              <p:sp>
                <p:nvSpPr>
                  <p:cNvPr id="95" name="Text Box 58"/>
                  <p:cNvSpPr txBox="1">
                    <a:spLocks noChangeArrowheads="1"/>
                  </p:cNvSpPr>
                  <p:nvPr/>
                </p:nvSpPr>
                <p:spPr bwMode="auto">
                  <a:xfrm>
                    <a:off x="4093"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(2, 2)</a:t>
                    </a:r>
                    <a:endParaRPr lang="en-US" sz="1800">
                      <a:solidFill>
                        <a:srgbClr val="003300"/>
                      </a:solidFill>
                    </a:endParaRPr>
                  </a:p>
                </p:txBody>
              </p:sp>
              <p:sp>
                <p:nvSpPr>
                  <p:cNvPr id="96" name="Text Box 59"/>
                  <p:cNvSpPr txBox="1">
                    <a:spLocks noChangeArrowheads="1"/>
                  </p:cNvSpPr>
                  <p:nvPr/>
                </p:nvSpPr>
                <p:spPr bwMode="auto">
                  <a:xfrm>
                    <a:off x="4957"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(3, 2)</a:t>
                    </a:r>
                    <a:endParaRPr lang="en-US" sz="1800">
                      <a:solidFill>
                        <a:srgbClr val="003300"/>
                      </a:solidFill>
                    </a:endParaRPr>
                  </a:p>
                </p:txBody>
              </p:sp>
              <p:sp>
                <p:nvSpPr>
                  <p:cNvPr id="97" name="Text Box 60"/>
                  <p:cNvSpPr txBox="1">
                    <a:spLocks noChangeArrowheads="1"/>
                  </p:cNvSpPr>
                  <p:nvPr/>
                </p:nvSpPr>
                <p:spPr bwMode="auto">
                  <a:xfrm>
                    <a:off x="5822"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(4, 2)</a:t>
                    </a:r>
                    <a:endParaRPr lang="en-US" sz="1800">
                      <a:solidFill>
                        <a:srgbClr val="003300"/>
                      </a:solidFill>
                    </a:endParaRPr>
                  </a:p>
                </p:txBody>
              </p:sp>
            </p:grpSp>
            <p:grpSp>
              <p:nvGrpSpPr>
                <p:cNvPr id="87" name="Group 61"/>
                <p:cNvGrpSpPr>
                  <a:grpSpLocks/>
                </p:cNvGrpSpPr>
                <p:nvPr/>
              </p:nvGrpSpPr>
              <p:grpSpPr bwMode="auto">
                <a:xfrm>
                  <a:off x="2755" y="11479"/>
                  <a:ext cx="4075" cy="448"/>
                  <a:chOff x="2364" y="10793"/>
                  <a:chExt cx="4075" cy="448"/>
                </a:xfrm>
              </p:grpSpPr>
              <p:sp>
                <p:nvSpPr>
                  <p:cNvPr id="88" name="Text Box 62"/>
                  <p:cNvSpPr txBox="1">
                    <a:spLocks noChangeArrowheads="1"/>
                  </p:cNvSpPr>
                  <p:nvPr/>
                </p:nvSpPr>
                <p:spPr bwMode="auto">
                  <a:xfrm>
                    <a:off x="2364"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(0, 0)</a:t>
                    </a:r>
                    <a:endParaRPr lang="en-US" sz="1800">
                      <a:solidFill>
                        <a:srgbClr val="003300"/>
                      </a:solidFill>
                    </a:endParaRPr>
                  </a:p>
                </p:txBody>
              </p:sp>
              <p:sp>
                <p:nvSpPr>
                  <p:cNvPr id="89" name="Text Box 63"/>
                  <p:cNvSpPr txBox="1">
                    <a:spLocks noChangeArrowheads="1"/>
                  </p:cNvSpPr>
                  <p:nvPr/>
                </p:nvSpPr>
                <p:spPr bwMode="auto">
                  <a:xfrm>
                    <a:off x="3228"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(1, 0)</a:t>
                    </a:r>
                    <a:endParaRPr lang="en-US" sz="1800">
                      <a:solidFill>
                        <a:srgbClr val="003300"/>
                      </a:solidFill>
                    </a:endParaRPr>
                  </a:p>
                </p:txBody>
              </p:sp>
              <p:sp>
                <p:nvSpPr>
                  <p:cNvPr id="90" name="Text Box 64"/>
                  <p:cNvSpPr txBox="1">
                    <a:spLocks noChangeArrowheads="1"/>
                  </p:cNvSpPr>
                  <p:nvPr/>
                </p:nvSpPr>
                <p:spPr bwMode="auto">
                  <a:xfrm>
                    <a:off x="4093"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(2, 0)</a:t>
                    </a:r>
                    <a:endParaRPr lang="en-US" sz="1800">
                      <a:solidFill>
                        <a:srgbClr val="003300"/>
                      </a:solidFill>
                    </a:endParaRPr>
                  </a:p>
                </p:txBody>
              </p:sp>
              <p:sp>
                <p:nvSpPr>
                  <p:cNvPr id="91" name="Text Box 65"/>
                  <p:cNvSpPr txBox="1">
                    <a:spLocks noChangeArrowheads="1"/>
                  </p:cNvSpPr>
                  <p:nvPr/>
                </p:nvSpPr>
                <p:spPr bwMode="auto">
                  <a:xfrm>
                    <a:off x="4957"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(3, 0)</a:t>
                    </a:r>
                    <a:endParaRPr lang="en-US" sz="1800">
                      <a:solidFill>
                        <a:srgbClr val="003300"/>
                      </a:solidFill>
                    </a:endParaRPr>
                  </a:p>
                </p:txBody>
              </p:sp>
              <p:sp>
                <p:nvSpPr>
                  <p:cNvPr id="92" name="Text Box 66"/>
                  <p:cNvSpPr txBox="1">
                    <a:spLocks noChangeArrowheads="1"/>
                  </p:cNvSpPr>
                  <p:nvPr/>
                </p:nvSpPr>
                <p:spPr bwMode="auto">
                  <a:xfrm>
                    <a:off x="5822"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(4, 0)</a:t>
                    </a:r>
                    <a:endParaRPr lang="en-US" sz="1800">
                      <a:solidFill>
                        <a:srgbClr val="003300"/>
                      </a:solidFill>
                    </a:endParaRPr>
                  </a:p>
                </p:txBody>
              </p:sp>
            </p:grpSp>
          </p:grpSp>
        </p:grpSp>
        <p:sp>
          <p:nvSpPr>
            <p:cNvPr id="74" name="Line 67"/>
            <p:cNvSpPr>
              <a:spLocks noChangeShapeType="1"/>
            </p:cNvSpPr>
            <p:nvPr/>
          </p:nvSpPr>
          <p:spPr bwMode="auto">
            <a:xfrm>
              <a:off x="3605" y="1277"/>
              <a:ext cx="322" cy="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5" name="Line 68"/>
            <p:cNvSpPr>
              <a:spLocks noChangeShapeType="1"/>
            </p:cNvSpPr>
            <p:nvPr/>
          </p:nvSpPr>
          <p:spPr bwMode="auto">
            <a:xfrm>
              <a:off x="3615" y="2380"/>
              <a:ext cx="433" cy="1"/>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6" name="Line 69"/>
            <p:cNvSpPr>
              <a:spLocks noChangeShapeType="1"/>
            </p:cNvSpPr>
            <p:nvPr/>
          </p:nvSpPr>
          <p:spPr bwMode="auto">
            <a:xfrm flipH="1">
              <a:off x="3414" y="1562"/>
              <a:ext cx="1068" cy="122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70"/>
            <p:cNvSpPr>
              <a:spLocks noChangeShapeType="1"/>
            </p:cNvSpPr>
            <p:nvPr/>
          </p:nvSpPr>
          <p:spPr bwMode="auto">
            <a:xfrm>
              <a:off x="4926" y="1562"/>
              <a:ext cx="243" cy="121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1"/>
            <p:cNvSpPr>
              <a:spLocks noChangeShapeType="1"/>
            </p:cNvSpPr>
            <p:nvPr/>
          </p:nvSpPr>
          <p:spPr bwMode="auto">
            <a:xfrm flipH="1">
              <a:off x="4048" y="1889"/>
              <a:ext cx="434" cy="8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72"/>
            <p:cNvSpPr>
              <a:spLocks noChangeShapeType="1"/>
            </p:cNvSpPr>
            <p:nvPr/>
          </p:nvSpPr>
          <p:spPr bwMode="auto">
            <a:xfrm>
              <a:off x="4926" y="1895"/>
              <a:ext cx="100" cy="89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73"/>
            <p:cNvSpPr>
              <a:spLocks noChangeShapeType="1"/>
            </p:cNvSpPr>
            <p:nvPr/>
          </p:nvSpPr>
          <p:spPr bwMode="auto">
            <a:xfrm flipH="1">
              <a:off x="3420" y="2777"/>
              <a:ext cx="623" cy="1295"/>
            </a:xfrm>
            <a:prstGeom prst="line">
              <a:avLst/>
            </a:prstGeom>
            <a:noFill/>
            <a:ln w="9525">
              <a:solidFill>
                <a:srgbClr val="000000">
                  <a:alpha val="10196"/>
                </a:srgb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74"/>
            <p:cNvSpPr>
              <a:spLocks noChangeShapeType="1"/>
            </p:cNvSpPr>
            <p:nvPr/>
          </p:nvSpPr>
          <p:spPr bwMode="auto">
            <a:xfrm>
              <a:off x="5026" y="2777"/>
              <a:ext cx="153" cy="1300"/>
            </a:xfrm>
            <a:prstGeom prst="line">
              <a:avLst/>
            </a:prstGeom>
            <a:noFill/>
            <a:ln w="9525">
              <a:solidFill>
                <a:srgbClr val="000000">
                  <a:alpha val="10196"/>
                </a:srgb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86314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646737" cy="738664"/>
          </a:xfrm>
          <a:prstGeom prst="rect">
            <a:avLst/>
          </a:prstGeom>
          <a:noFill/>
        </p:spPr>
        <p:txBody>
          <a:bodyPr wrap="square" rtlCol="0">
            <a:spAutoFit/>
          </a:bodyPr>
          <a:lstStyle/>
          <a:p>
            <a:r>
              <a:rPr lang="en-US" sz="4200" dirty="0" smtClean="0">
                <a:latin typeface="Arial"/>
                <a:cs typeface="Arial"/>
              </a:rPr>
              <a:t>Motivation (GPU):</a:t>
            </a:r>
            <a:endParaRPr lang="en-US" sz="4200" dirty="0">
              <a:latin typeface="Arial"/>
              <a:cs typeface="Arial"/>
            </a:endParaRPr>
          </a:p>
        </p:txBody>
      </p:sp>
      <p:sp>
        <p:nvSpPr>
          <p:cNvPr id="9" name="Content Placeholder 8"/>
          <p:cNvSpPr>
            <a:spLocks noGrp="1"/>
          </p:cNvSpPr>
          <p:nvPr>
            <p:ph idx="1"/>
          </p:nvPr>
        </p:nvSpPr>
        <p:spPr>
          <a:xfrm>
            <a:off x="457200" y="1620762"/>
            <a:ext cx="8229600" cy="4644571"/>
          </a:xfrm>
        </p:spPr>
        <p:txBody>
          <a:bodyPr>
            <a:normAutofit fontScale="77500" lnSpcReduction="20000"/>
          </a:bodyPr>
          <a:lstStyle/>
          <a:p>
            <a:pPr>
              <a:buFont typeface="Wingdings" charset="2"/>
              <a:buChar char="§"/>
            </a:pPr>
            <a:r>
              <a:rPr lang="en-US" sz="3000" dirty="0" smtClean="0">
                <a:latin typeface="Arial"/>
                <a:cs typeface="Arial"/>
              </a:rPr>
              <a:t>High CPU load</a:t>
            </a:r>
          </a:p>
          <a:p>
            <a:pPr lvl="1">
              <a:buFont typeface="Wingdings" charset="2"/>
              <a:buChar char="Ø"/>
            </a:pPr>
            <a:r>
              <a:rPr lang="en-US" sz="2600" dirty="0" smtClean="0">
                <a:latin typeface="Arial"/>
                <a:cs typeface="Arial"/>
              </a:rPr>
              <a:t>Physics, AI, network</a:t>
            </a:r>
          </a:p>
          <a:p>
            <a:pPr>
              <a:buFont typeface="Wingdings" charset="2"/>
              <a:buChar char="§"/>
            </a:pPr>
            <a:r>
              <a:rPr lang="en-US" sz="3000" dirty="0" smtClean="0">
                <a:latin typeface="Arial"/>
                <a:cs typeface="Arial"/>
              </a:rPr>
              <a:t>Graphic demand</a:t>
            </a:r>
          </a:p>
          <a:p>
            <a:pPr lvl="1">
              <a:buFont typeface="Wingdings" charset="2"/>
              <a:buChar char="Ø"/>
            </a:pPr>
            <a:r>
              <a:rPr lang="en-US" sz="2600" dirty="0" smtClean="0">
                <a:solidFill>
                  <a:prstClr val="black"/>
                </a:solidFill>
                <a:latin typeface="Arial"/>
                <a:cs typeface="Arial"/>
              </a:rPr>
              <a:t>Fast memory access</a:t>
            </a:r>
          </a:p>
          <a:p>
            <a:pPr lvl="2">
              <a:buFont typeface="Courier New"/>
              <a:buChar char="o"/>
            </a:pPr>
            <a:r>
              <a:rPr lang="en-US" sz="2200" dirty="0">
                <a:latin typeface="Arial"/>
                <a:cs typeface="Arial"/>
              </a:rPr>
              <a:t>Many lookups [ vertices, normal, textures, … </a:t>
            </a:r>
            <a:r>
              <a:rPr lang="en-US" sz="2200" dirty="0" smtClean="0">
                <a:latin typeface="Arial"/>
                <a:cs typeface="Arial"/>
              </a:rPr>
              <a:t>]</a:t>
            </a:r>
          </a:p>
          <a:p>
            <a:pPr lvl="1">
              <a:buFont typeface="Wingdings" charset="2"/>
              <a:buChar char="Ø"/>
            </a:pPr>
            <a:r>
              <a:rPr lang="en-US" sz="2600" dirty="0" smtClean="0">
                <a:solidFill>
                  <a:prstClr val="black"/>
                </a:solidFill>
                <a:latin typeface="Arial"/>
                <a:cs typeface="Arial"/>
              </a:rPr>
              <a:t>High bandwidth usage</a:t>
            </a:r>
          </a:p>
          <a:p>
            <a:pPr lvl="2">
              <a:buFont typeface="Courier New"/>
              <a:buChar char="o"/>
            </a:pPr>
            <a:r>
              <a:rPr lang="en-US" sz="2200" dirty="0" smtClean="0">
                <a:latin typeface="Arial"/>
                <a:cs typeface="Arial"/>
              </a:rPr>
              <a:t>A few GB/s needed in regular cases !</a:t>
            </a:r>
          </a:p>
          <a:p>
            <a:pPr lvl="1">
              <a:buFont typeface="Wingdings" charset="2"/>
              <a:buChar char="Ø"/>
            </a:pPr>
            <a:r>
              <a:rPr lang="en-US" sz="2600" dirty="0" smtClean="0">
                <a:solidFill>
                  <a:prstClr val="black"/>
                </a:solidFill>
                <a:latin typeface="Arial"/>
                <a:cs typeface="Arial"/>
              </a:rPr>
              <a:t>Large number of flops</a:t>
            </a:r>
            <a:endParaRPr lang="en-US" sz="2600" dirty="0">
              <a:solidFill>
                <a:prstClr val="black"/>
              </a:solidFill>
              <a:latin typeface="Arial"/>
              <a:cs typeface="Arial"/>
            </a:endParaRPr>
          </a:p>
          <a:p>
            <a:pPr lvl="2">
              <a:buFont typeface="Courier New"/>
              <a:buChar char="o"/>
            </a:pPr>
            <a:r>
              <a:rPr lang="en-US" sz="2200" dirty="0">
                <a:latin typeface="Arial"/>
                <a:cs typeface="Arial"/>
              </a:rPr>
              <a:t>Flops = Floating Point Operations [ ADD, MUL, SUB, … ]</a:t>
            </a:r>
          </a:p>
          <a:p>
            <a:pPr lvl="2">
              <a:buFont typeface="Courier New"/>
              <a:buChar char="o"/>
            </a:pPr>
            <a:r>
              <a:rPr lang="fr-FR" sz="2200" dirty="0">
                <a:latin typeface="Arial"/>
                <a:cs typeface="Arial"/>
              </a:rPr>
              <a:t>Illustration: matrix-</a:t>
            </a:r>
            <a:r>
              <a:rPr lang="fr-FR" sz="2200" dirty="0" err="1">
                <a:latin typeface="Arial"/>
                <a:cs typeface="Arial"/>
              </a:rPr>
              <a:t>vector</a:t>
            </a:r>
            <a:r>
              <a:rPr lang="fr-FR" sz="2200" dirty="0">
                <a:latin typeface="Arial"/>
                <a:cs typeface="Arial"/>
              </a:rPr>
              <a:t> </a:t>
            </a:r>
            <a:r>
              <a:rPr lang="fr-FR" sz="2200" dirty="0" err="1">
                <a:latin typeface="Arial"/>
                <a:cs typeface="Arial"/>
              </a:rPr>
              <a:t>products</a:t>
            </a:r>
            <a:endParaRPr lang="fr-FR" sz="2200" dirty="0">
              <a:latin typeface="Arial"/>
              <a:cs typeface="Arial"/>
            </a:endParaRPr>
          </a:p>
          <a:p>
            <a:pPr marL="1371600" lvl="3" indent="0">
              <a:buNone/>
            </a:pPr>
            <a:r>
              <a:rPr lang="en-US" sz="1800" dirty="0">
                <a:latin typeface="Arial"/>
                <a:cs typeface="Arial"/>
              </a:rPr>
              <a:t>(16 MUL + 12 ADD) x (#vertices + #</a:t>
            </a:r>
            <a:r>
              <a:rPr lang="en-US" sz="1800" dirty="0" err="1">
                <a:latin typeface="Arial"/>
                <a:cs typeface="Arial"/>
              </a:rPr>
              <a:t>normals</a:t>
            </a:r>
            <a:r>
              <a:rPr lang="en-US" sz="1800" dirty="0">
                <a:latin typeface="Arial"/>
                <a:cs typeface="Arial"/>
              </a:rPr>
              <a:t>) x fps =</a:t>
            </a:r>
          </a:p>
          <a:p>
            <a:pPr marL="1371600" lvl="3" indent="0">
              <a:buNone/>
            </a:pPr>
            <a:r>
              <a:rPr lang="en-US" sz="1800" dirty="0" smtClean="0">
                <a:latin typeface="Arial"/>
                <a:cs typeface="Arial"/>
              </a:rPr>
              <a:t>(</a:t>
            </a:r>
            <a:r>
              <a:rPr lang="en-US" sz="1800" dirty="0">
                <a:latin typeface="Arial"/>
                <a:cs typeface="Arial"/>
              </a:rPr>
              <a:t>28 Flops) x (6.000.000) x 30 ≈ </a:t>
            </a:r>
            <a:r>
              <a:rPr lang="en-US" sz="1800" dirty="0" smtClean="0">
                <a:latin typeface="Arial"/>
                <a:cs typeface="Arial"/>
              </a:rPr>
              <a:t>5GFlops</a:t>
            </a:r>
            <a:endParaRPr lang="en-US" sz="2200" dirty="0" smtClean="0">
              <a:latin typeface="Arial"/>
              <a:cs typeface="Arial"/>
            </a:endParaRPr>
          </a:p>
          <a:p>
            <a:pPr marL="0" indent="0">
              <a:buNone/>
            </a:pPr>
            <a:endParaRPr lang="en-US" sz="3000" dirty="0" smtClean="0">
              <a:latin typeface="Arial"/>
              <a:cs typeface="Arial"/>
            </a:endParaRPr>
          </a:p>
          <a:p>
            <a:pPr marL="0" indent="0">
              <a:buNone/>
            </a:pPr>
            <a:r>
              <a:rPr lang="en-US" sz="3000" b="1" i="1" dirty="0" smtClean="0">
                <a:latin typeface="Arial"/>
                <a:cs typeface="Arial"/>
              </a:rPr>
              <a:t>Conclusion</a:t>
            </a:r>
            <a:r>
              <a:rPr lang="en-US" sz="3000" b="1" i="1" dirty="0">
                <a:latin typeface="Arial"/>
                <a:cs typeface="Arial"/>
              </a:rPr>
              <a:t>: Real time graphics needs supporting hardware!</a:t>
            </a: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5722487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319887" y="1620762"/>
            <a:ext cx="4159855" cy="5100713"/>
          </a:xfrm>
        </p:spPr>
        <p:txBody>
          <a:bodyPr>
            <a:normAutofit fontScale="85000" lnSpcReduction="10000"/>
          </a:bodyPr>
          <a:lstStyle/>
          <a:p>
            <a:pPr>
              <a:buFont typeface="Wingdings" charset="2"/>
              <a:buChar char="§"/>
            </a:pPr>
            <a:r>
              <a:rPr lang="en-US" sz="2800" dirty="0" smtClean="0">
                <a:latin typeface="Arial"/>
                <a:cs typeface="Arial"/>
              </a:rPr>
              <a:t>Threads </a:t>
            </a:r>
            <a:r>
              <a:rPr lang="en-US" sz="2800" dirty="0">
                <a:latin typeface="Arial"/>
                <a:cs typeface="Arial"/>
              </a:rPr>
              <a:t>and blocks have IDs</a:t>
            </a:r>
          </a:p>
          <a:p>
            <a:pPr lvl="1">
              <a:buFont typeface="Wingdings" charset="2"/>
              <a:buChar char="Ø"/>
            </a:pPr>
            <a:r>
              <a:rPr lang="en-US" sz="2400" dirty="0" smtClean="0">
                <a:latin typeface="Arial"/>
                <a:cs typeface="Arial"/>
              </a:rPr>
              <a:t>So </a:t>
            </a:r>
            <a:r>
              <a:rPr lang="en-US" sz="2400" dirty="0">
                <a:latin typeface="Arial"/>
                <a:cs typeface="Arial"/>
              </a:rPr>
              <a:t>each thread can decide what data to work </a:t>
            </a:r>
            <a:r>
              <a:rPr lang="en-US" sz="2400" dirty="0" smtClean="0">
                <a:latin typeface="Arial"/>
                <a:cs typeface="Arial"/>
              </a:rPr>
              <a:t>on</a:t>
            </a:r>
          </a:p>
          <a:p>
            <a:pPr lvl="1">
              <a:buFont typeface="Wingdings" charset="2"/>
              <a:buChar char="Ø"/>
            </a:pPr>
            <a:r>
              <a:rPr lang="en-US" sz="2400" dirty="0">
                <a:latin typeface="Arial"/>
                <a:cs typeface="Arial"/>
              </a:rPr>
              <a:t>Block ID: 1D or 2D (</a:t>
            </a:r>
            <a:r>
              <a:rPr lang="en-US" sz="2400" dirty="0" err="1">
                <a:solidFill>
                  <a:srgbClr val="3366FF"/>
                </a:solidFill>
                <a:latin typeface="Arial"/>
                <a:cs typeface="Arial"/>
              </a:rPr>
              <a:t>blockIdx.x</a:t>
            </a:r>
            <a:r>
              <a:rPr lang="en-US" sz="2400" dirty="0">
                <a:solidFill>
                  <a:srgbClr val="3366FF"/>
                </a:solidFill>
                <a:latin typeface="Arial"/>
                <a:cs typeface="Arial"/>
              </a:rPr>
              <a:t>, </a:t>
            </a:r>
            <a:r>
              <a:rPr lang="en-US" sz="2400" dirty="0" err="1">
                <a:solidFill>
                  <a:srgbClr val="3366FF"/>
                </a:solidFill>
                <a:latin typeface="Arial"/>
                <a:cs typeface="Arial"/>
              </a:rPr>
              <a:t>blockIdx.y</a:t>
            </a:r>
            <a:r>
              <a:rPr lang="en-US" sz="2400" dirty="0">
                <a:latin typeface="Arial"/>
                <a:cs typeface="Arial"/>
              </a:rPr>
              <a:t>)</a:t>
            </a:r>
          </a:p>
          <a:p>
            <a:pPr lvl="1">
              <a:buFont typeface="Wingdings" charset="2"/>
              <a:buChar char="Ø"/>
            </a:pPr>
            <a:r>
              <a:rPr lang="en-US" sz="2400" dirty="0">
                <a:latin typeface="Arial"/>
                <a:cs typeface="Arial"/>
              </a:rPr>
              <a:t>Thread ID: 1D, 2D, or 3D (</a:t>
            </a:r>
            <a:r>
              <a:rPr lang="en-US" sz="2400" dirty="0" err="1">
                <a:solidFill>
                  <a:srgbClr val="3366FF"/>
                </a:solidFill>
                <a:latin typeface="Arial"/>
                <a:cs typeface="Arial"/>
              </a:rPr>
              <a:t>threadIdx</a:t>
            </a:r>
            <a:r>
              <a:rPr lang="en-US" sz="2400" dirty="0">
                <a:solidFill>
                  <a:srgbClr val="3366FF"/>
                </a:solidFill>
                <a:latin typeface="Arial"/>
                <a:cs typeface="Arial"/>
              </a:rPr>
              <a:t>.{</a:t>
            </a:r>
            <a:r>
              <a:rPr lang="en-US" sz="2400" dirty="0" err="1">
                <a:solidFill>
                  <a:srgbClr val="3366FF"/>
                </a:solidFill>
                <a:latin typeface="Arial"/>
                <a:cs typeface="Arial"/>
              </a:rPr>
              <a:t>x,y,z</a:t>
            </a:r>
            <a:r>
              <a:rPr lang="en-US" sz="2400" dirty="0">
                <a:solidFill>
                  <a:srgbClr val="3366FF"/>
                </a:solidFill>
                <a:latin typeface="Arial"/>
                <a:cs typeface="Arial"/>
              </a:rPr>
              <a:t>}</a:t>
            </a:r>
            <a:r>
              <a:rPr lang="en-US" sz="2400" dirty="0">
                <a:latin typeface="Arial"/>
                <a:cs typeface="Arial"/>
              </a:rPr>
              <a:t>) </a:t>
            </a:r>
          </a:p>
          <a:p>
            <a:pPr>
              <a:buFont typeface="Wingdings" charset="2"/>
              <a:buChar char="§"/>
            </a:pPr>
            <a:r>
              <a:rPr lang="en-US" sz="2800" dirty="0">
                <a:latin typeface="Arial"/>
                <a:cs typeface="Arial"/>
              </a:rPr>
              <a:t>Simplifies memory</a:t>
            </a:r>
            <a:br>
              <a:rPr lang="en-US" sz="2800" dirty="0">
                <a:latin typeface="Arial"/>
                <a:cs typeface="Arial"/>
              </a:rPr>
            </a:br>
            <a:r>
              <a:rPr lang="en-US" sz="2800" dirty="0">
                <a:latin typeface="Arial"/>
                <a:cs typeface="Arial"/>
              </a:rPr>
              <a:t>addressing when processing</a:t>
            </a:r>
            <a:br>
              <a:rPr lang="en-US" sz="2800" dirty="0">
                <a:latin typeface="Arial"/>
                <a:cs typeface="Arial"/>
              </a:rPr>
            </a:br>
            <a:r>
              <a:rPr lang="en-US" sz="2800" dirty="0">
                <a:latin typeface="Arial"/>
                <a:cs typeface="Arial"/>
              </a:rPr>
              <a:t>multidimensional data</a:t>
            </a:r>
          </a:p>
          <a:p>
            <a:pPr lvl="1">
              <a:buFont typeface="Wingdings" charset="2"/>
              <a:buChar char="Ø"/>
            </a:pPr>
            <a:r>
              <a:rPr lang="en-US" sz="2400" dirty="0" smtClean="0">
                <a:latin typeface="Arial"/>
                <a:cs typeface="Arial"/>
              </a:rPr>
              <a:t>Image processing</a:t>
            </a:r>
          </a:p>
          <a:p>
            <a:pPr lvl="1">
              <a:buFont typeface="Wingdings" charset="2"/>
              <a:buChar char="Ø"/>
            </a:pPr>
            <a:r>
              <a:rPr lang="fi-FI" sz="2400" dirty="0" err="1">
                <a:latin typeface="Arial"/>
                <a:cs typeface="Arial"/>
              </a:rPr>
              <a:t>Solving</a:t>
            </a:r>
            <a:r>
              <a:rPr lang="fi-FI" sz="2400" dirty="0">
                <a:latin typeface="Arial"/>
                <a:cs typeface="Arial"/>
              </a:rPr>
              <a:t> </a:t>
            </a:r>
            <a:r>
              <a:rPr lang="fi-FI" sz="2400" dirty="0" err="1">
                <a:latin typeface="Arial"/>
                <a:cs typeface="Arial"/>
              </a:rPr>
              <a:t>PDEs</a:t>
            </a:r>
            <a:r>
              <a:rPr lang="fi-FI" sz="2400" dirty="0">
                <a:latin typeface="Arial"/>
                <a:cs typeface="Arial"/>
              </a:rPr>
              <a:t> on </a:t>
            </a:r>
            <a:r>
              <a:rPr lang="fi-FI" sz="2400" dirty="0" err="1">
                <a:latin typeface="Arial"/>
                <a:cs typeface="Arial"/>
              </a:rPr>
              <a:t>volumes</a:t>
            </a:r>
            <a:endParaRPr lang="fi-FI" sz="2400" dirty="0">
              <a:latin typeface="Arial"/>
              <a:cs typeface="Arial"/>
            </a:endParaRPr>
          </a:p>
          <a:p>
            <a:pPr lvl="1">
              <a:buFont typeface="Wingdings" charset="2"/>
              <a:buChar char="Ø"/>
            </a:pPr>
            <a:r>
              <a:rPr lang="en-US" sz="2400" dirty="0" smtClean="0">
                <a:latin typeface="Arial"/>
                <a:cs typeface="Arial"/>
              </a:rPr>
              <a:t>…</a:t>
            </a:r>
          </a:p>
          <a:p>
            <a:pPr>
              <a:buFont typeface="Wingdings" charset="2"/>
              <a:buChar char="§"/>
            </a:pPr>
            <a:endParaRPr lang="en-US" sz="2800" dirty="0" smtClean="0">
              <a:latin typeface="Arial"/>
              <a:cs typeface="Arial"/>
            </a:endParaRPr>
          </a:p>
          <a:p>
            <a:pPr>
              <a:buFont typeface="Wingdings" charset="2"/>
              <a:buChar char="§"/>
            </a:pPr>
            <a:endParaRPr lang="en-US" sz="2800" b="1" dirty="0" smtClean="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3395" y="561430"/>
            <a:ext cx="6786072" cy="738664"/>
          </a:xfrm>
          <a:prstGeom prst="rect">
            <a:avLst/>
          </a:prstGeom>
          <a:noFill/>
        </p:spPr>
        <p:txBody>
          <a:bodyPr wrap="square" rtlCol="0">
            <a:spAutoFit/>
          </a:bodyPr>
          <a:lstStyle/>
          <a:p>
            <a:r>
              <a:rPr lang="en-US" sz="4200" dirty="0" smtClean="0">
                <a:latin typeface="Arial"/>
                <a:cs typeface="Arial"/>
              </a:rPr>
              <a:t>Block and Thread IDs</a:t>
            </a:r>
            <a:endParaRPr lang="en-US" sz="4200" dirty="0">
              <a:latin typeface="Arial"/>
              <a:cs typeface="Arial"/>
            </a:endParaRPr>
          </a:p>
        </p:txBody>
      </p:sp>
      <p:sp>
        <p:nvSpPr>
          <p:cNvPr id="12" name="Rectangle 11"/>
          <p:cNvSpPr/>
          <p:nvPr/>
        </p:nvSpPr>
        <p:spPr>
          <a:xfrm>
            <a:off x="7217544" y="6605258"/>
            <a:ext cx="1826051"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grpSp>
        <p:nvGrpSpPr>
          <p:cNvPr id="180" name="Group 4"/>
          <p:cNvGrpSpPr>
            <a:grpSpLocks/>
          </p:cNvGrpSpPr>
          <p:nvPr/>
        </p:nvGrpSpPr>
        <p:grpSpPr bwMode="auto">
          <a:xfrm>
            <a:off x="5413375" y="1736079"/>
            <a:ext cx="3521075" cy="4292600"/>
            <a:chOff x="3410" y="1469"/>
            <a:chExt cx="2218" cy="2704"/>
          </a:xfrm>
        </p:grpSpPr>
        <p:sp>
          <p:nvSpPr>
            <p:cNvPr id="181" name="Text Box 5"/>
            <p:cNvSpPr txBox="1">
              <a:spLocks noChangeArrowheads="1"/>
            </p:cNvSpPr>
            <p:nvPr/>
          </p:nvSpPr>
          <p:spPr bwMode="auto">
            <a:xfrm>
              <a:off x="3410" y="1469"/>
              <a:ext cx="2218" cy="2093"/>
            </a:xfrm>
            <a:prstGeom prst="rect">
              <a:avLst/>
            </a:prstGeom>
            <a:solidFill>
              <a:srgbClr val="99CCFF"/>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Device</a:t>
              </a:r>
              <a:endParaRPr lang="en-US" sz="1800">
                <a:solidFill>
                  <a:srgbClr val="003300"/>
                </a:solidFill>
              </a:endParaRPr>
            </a:p>
          </p:txBody>
        </p:sp>
        <p:grpSp>
          <p:nvGrpSpPr>
            <p:cNvPr id="182" name="Group 6"/>
            <p:cNvGrpSpPr>
              <a:grpSpLocks/>
            </p:cNvGrpSpPr>
            <p:nvPr/>
          </p:nvGrpSpPr>
          <p:grpSpPr bwMode="auto">
            <a:xfrm>
              <a:off x="4023" y="1647"/>
              <a:ext cx="1554" cy="1004"/>
              <a:chOff x="3820" y="4577"/>
              <a:chExt cx="4116" cy="2660"/>
            </a:xfrm>
          </p:grpSpPr>
          <p:sp>
            <p:nvSpPr>
              <p:cNvPr id="216" name="Text Box 7"/>
              <p:cNvSpPr txBox="1">
                <a:spLocks noChangeArrowheads="1"/>
              </p:cNvSpPr>
              <p:nvPr/>
            </p:nvSpPr>
            <p:spPr bwMode="auto">
              <a:xfrm>
                <a:off x="3820" y="4577"/>
                <a:ext cx="4116" cy="2660"/>
              </a:xfrm>
              <a:prstGeom prst="rect">
                <a:avLst/>
              </a:prstGeom>
              <a:solidFill>
                <a:srgbClr val="99FF66"/>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Grid 1</a:t>
                </a:r>
                <a:endParaRPr lang="en-US" sz="1800">
                  <a:solidFill>
                    <a:srgbClr val="003300"/>
                  </a:solidFill>
                </a:endParaRPr>
              </a:p>
            </p:txBody>
          </p:sp>
          <p:grpSp>
            <p:nvGrpSpPr>
              <p:cNvPr id="217" name="Group 8"/>
              <p:cNvGrpSpPr>
                <a:grpSpLocks/>
              </p:cNvGrpSpPr>
              <p:nvPr/>
            </p:nvGrpSpPr>
            <p:grpSpPr bwMode="auto">
              <a:xfrm>
                <a:off x="3985" y="5169"/>
                <a:ext cx="3785" cy="864"/>
                <a:chOff x="3997" y="5169"/>
                <a:chExt cx="3785" cy="864"/>
              </a:xfrm>
            </p:grpSpPr>
            <p:sp>
              <p:nvSpPr>
                <p:cNvPr id="222" name="Text Box 9"/>
                <p:cNvSpPr txBox="1">
                  <a:spLocks noChangeArrowheads="1"/>
                </p:cNvSpPr>
                <p:nvPr/>
              </p:nvSpPr>
              <p:spPr bwMode="auto">
                <a:xfrm>
                  <a:off x="3997"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(0, 0)</a:t>
                  </a:r>
                  <a:endParaRPr lang="en-US" sz="1800">
                    <a:solidFill>
                      <a:srgbClr val="003300"/>
                    </a:solidFill>
                  </a:endParaRPr>
                </a:p>
              </p:txBody>
            </p:sp>
            <p:sp>
              <p:nvSpPr>
                <p:cNvPr id="223" name="Text Box 10"/>
                <p:cNvSpPr txBox="1">
                  <a:spLocks noChangeArrowheads="1"/>
                </p:cNvSpPr>
                <p:nvPr/>
              </p:nvSpPr>
              <p:spPr bwMode="auto">
                <a:xfrm>
                  <a:off x="5299"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(1, 0)</a:t>
                  </a:r>
                  <a:endParaRPr lang="en-US" sz="1800">
                    <a:solidFill>
                      <a:srgbClr val="003300"/>
                    </a:solidFill>
                  </a:endParaRPr>
                </a:p>
              </p:txBody>
            </p:sp>
            <p:sp>
              <p:nvSpPr>
                <p:cNvPr id="224" name="Text Box 11"/>
                <p:cNvSpPr txBox="1">
                  <a:spLocks noChangeArrowheads="1"/>
                </p:cNvSpPr>
                <p:nvPr/>
              </p:nvSpPr>
              <p:spPr bwMode="auto">
                <a:xfrm>
                  <a:off x="6601"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(2, 0)</a:t>
                  </a:r>
                  <a:endParaRPr lang="en-US" sz="1800">
                    <a:solidFill>
                      <a:srgbClr val="003300"/>
                    </a:solidFill>
                  </a:endParaRPr>
                </a:p>
              </p:txBody>
            </p:sp>
          </p:grpSp>
          <p:grpSp>
            <p:nvGrpSpPr>
              <p:cNvPr id="218" name="Group 12"/>
              <p:cNvGrpSpPr>
                <a:grpSpLocks/>
              </p:cNvGrpSpPr>
              <p:nvPr/>
            </p:nvGrpSpPr>
            <p:grpSpPr bwMode="auto">
              <a:xfrm>
                <a:off x="3985" y="6187"/>
                <a:ext cx="3785" cy="864"/>
                <a:chOff x="3997" y="5169"/>
                <a:chExt cx="3785" cy="864"/>
              </a:xfrm>
            </p:grpSpPr>
            <p:sp>
              <p:nvSpPr>
                <p:cNvPr id="219" name="Text Box 13"/>
                <p:cNvSpPr txBox="1">
                  <a:spLocks noChangeArrowheads="1"/>
                </p:cNvSpPr>
                <p:nvPr/>
              </p:nvSpPr>
              <p:spPr bwMode="auto">
                <a:xfrm>
                  <a:off x="3997"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(0, 1)</a:t>
                  </a:r>
                  <a:endParaRPr lang="en-US" sz="1800">
                    <a:solidFill>
                      <a:srgbClr val="003300"/>
                    </a:solidFill>
                  </a:endParaRPr>
                </a:p>
              </p:txBody>
            </p:sp>
            <p:sp>
              <p:nvSpPr>
                <p:cNvPr id="220" name="Text Box 14"/>
                <p:cNvSpPr txBox="1">
                  <a:spLocks noChangeArrowheads="1"/>
                </p:cNvSpPr>
                <p:nvPr/>
              </p:nvSpPr>
              <p:spPr bwMode="auto">
                <a:xfrm>
                  <a:off x="5299"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(1, 1)</a:t>
                  </a:r>
                  <a:endParaRPr lang="en-US" sz="1800">
                    <a:solidFill>
                      <a:srgbClr val="003300"/>
                    </a:solidFill>
                  </a:endParaRPr>
                </a:p>
              </p:txBody>
            </p:sp>
            <p:sp>
              <p:nvSpPr>
                <p:cNvPr id="221" name="Text Box 15"/>
                <p:cNvSpPr txBox="1">
                  <a:spLocks noChangeArrowheads="1"/>
                </p:cNvSpPr>
                <p:nvPr/>
              </p:nvSpPr>
              <p:spPr bwMode="auto">
                <a:xfrm>
                  <a:off x="6601" y="5169"/>
                  <a:ext cx="1181" cy="864"/>
                </a:xfrm>
                <a:prstGeom prst="rect">
                  <a:avLst/>
                </a:prstGeom>
                <a:solidFill>
                  <a:srgbClr val="FFCC00"/>
                </a:solidFill>
                <a:ln w="9525">
                  <a:solidFill>
                    <a:srgbClr val="969696"/>
                  </a:solidFill>
                  <a:miter lim="800000"/>
                  <a:headEnd/>
                  <a:tailEnd/>
                </a:ln>
              </p:spPr>
              <p:txBody>
                <a:bodyPr lIns="0" tIns="9144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200" b="1">
                      <a:solidFill>
                        <a:srgbClr val="003300"/>
                      </a:solidFill>
                    </a:rPr>
                    <a:t>Block</a:t>
                  </a:r>
                </a:p>
                <a:p>
                  <a:pPr algn="ctr"/>
                  <a:r>
                    <a:rPr lang="en-US" sz="1200" b="1">
                      <a:solidFill>
                        <a:srgbClr val="003300"/>
                      </a:solidFill>
                    </a:rPr>
                    <a:t>(2, 1)</a:t>
                  </a:r>
                  <a:endParaRPr lang="en-US" sz="1800">
                    <a:solidFill>
                      <a:srgbClr val="003300"/>
                    </a:solidFill>
                  </a:endParaRPr>
                </a:p>
              </p:txBody>
            </p:sp>
          </p:grpSp>
        </p:grpSp>
        <p:grpSp>
          <p:nvGrpSpPr>
            <p:cNvPr id="183" name="Group 16"/>
            <p:cNvGrpSpPr>
              <a:grpSpLocks/>
            </p:cNvGrpSpPr>
            <p:nvPr/>
          </p:nvGrpSpPr>
          <p:grpSpPr bwMode="auto">
            <a:xfrm>
              <a:off x="3510" y="2878"/>
              <a:ext cx="1765" cy="1295"/>
              <a:chOff x="1972" y="8931"/>
              <a:chExt cx="4676" cy="3430"/>
            </a:xfrm>
          </p:grpSpPr>
          <p:sp>
            <p:nvSpPr>
              <p:cNvPr id="188" name="Text Box 17"/>
              <p:cNvSpPr txBox="1">
                <a:spLocks noChangeArrowheads="1"/>
              </p:cNvSpPr>
              <p:nvPr/>
            </p:nvSpPr>
            <p:spPr bwMode="auto">
              <a:xfrm>
                <a:off x="1972" y="8931"/>
                <a:ext cx="4676" cy="3430"/>
              </a:xfrm>
              <a:prstGeom prst="rect">
                <a:avLst/>
              </a:prstGeom>
              <a:solidFill>
                <a:srgbClr val="FFCC00"/>
              </a:solidFill>
              <a:ln w="9525">
                <a:solidFill>
                  <a:srgbClr val="969696"/>
                </a:solidFill>
                <a:miter lim="800000"/>
                <a:headEnd/>
                <a:tailEnd/>
              </a:ln>
            </p:spPr>
            <p:txBody>
              <a:bodyPr/>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r>
                  <a:rPr lang="en-US" sz="1200" b="1">
                    <a:solidFill>
                      <a:srgbClr val="003300"/>
                    </a:solidFill>
                  </a:rPr>
                  <a:t>Block (1, 1)</a:t>
                </a:r>
                <a:endParaRPr lang="en-US" sz="1800">
                  <a:solidFill>
                    <a:srgbClr val="003300"/>
                  </a:solidFill>
                </a:endParaRPr>
              </a:p>
            </p:txBody>
          </p:sp>
          <p:grpSp>
            <p:nvGrpSpPr>
              <p:cNvPr id="189" name="Group 18"/>
              <p:cNvGrpSpPr>
                <a:grpSpLocks/>
              </p:cNvGrpSpPr>
              <p:nvPr/>
            </p:nvGrpSpPr>
            <p:grpSpPr bwMode="auto">
              <a:xfrm>
                <a:off x="2147" y="9559"/>
                <a:ext cx="4325" cy="2592"/>
                <a:chOff x="2630" y="11267"/>
                <a:chExt cx="4325" cy="2592"/>
              </a:xfrm>
            </p:grpSpPr>
            <p:grpSp>
              <p:nvGrpSpPr>
                <p:cNvPr id="190" name="Group 19"/>
                <p:cNvGrpSpPr>
                  <a:grpSpLocks/>
                </p:cNvGrpSpPr>
                <p:nvPr/>
              </p:nvGrpSpPr>
              <p:grpSpPr bwMode="auto">
                <a:xfrm>
                  <a:off x="2630" y="11267"/>
                  <a:ext cx="4325" cy="2592"/>
                  <a:chOff x="2160" y="10769"/>
                  <a:chExt cx="4325" cy="2592"/>
                </a:xfrm>
              </p:grpSpPr>
              <p:sp>
                <p:nvSpPr>
                  <p:cNvPr id="209" name="Rectangle 20"/>
                  <p:cNvSpPr>
                    <a:spLocks noChangeArrowheads="1"/>
                  </p:cNvSpPr>
                  <p:nvPr/>
                </p:nvSpPr>
                <p:spPr bwMode="auto">
                  <a:xfrm>
                    <a:off x="2160" y="10769"/>
                    <a:ext cx="4320" cy="2592"/>
                  </a:xfrm>
                  <a:prstGeom prst="rect">
                    <a:avLst/>
                  </a:prstGeom>
                  <a:solidFill>
                    <a:srgbClr val="FF6600"/>
                  </a:solidFill>
                  <a:ln w="12700">
                    <a:solidFill>
                      <a:srgbClr val="000000"/>
                    </a:solidFill>
                    <a:miter lim="800000"/>
                    <a:headEnd/>
                    <a:tailEnd/>
                  </a:ln>
                </p:spPr>
                <p:txBody>
                  <a:bodyPr/>
                  <a:lstStyle/>
                  <a:p>
                    <a:endParaRPr lang="en-US"/>
                  </a:p>
                </p:txBody>
              </p:sp>
              <p:sp>
                <p:nvSpPr>
                  <p:cNvPr id="210" name="Line 21"/>
                  <p:cNvSpPr>
                    <a:spLocks noChangeShapeType="1"/>
                  </p:cNvSpPr>
                  <p:nvPr/>
                </p:nvSpPr>
                <p:spPr bwMode="auto">
                  <a:xfrm flipV="1">
                    <a:off x="2160" y="11631"/>
                    <a:ext cx="4325"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22"/>
                  <p:cNvSpPr>
                    <a:spLocks noChangeShapeType="1"/>
                  </p:cNvSpPr>
                  <p:nvPr/>
                </p:nvSpPr>
                <p:spPr bwMode="auto">
                  <a:xfrm>
                    <a:off x="2161" y="12497"/>
                    <a:ext cx="432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23"/>
                  <p:cNvSpPr>
                    <a:spLocks noChangeShapeType="1"/>
                  </p:cNvSpPr>
                  <p:nvPr/>
                </p:nvSpPr>
                <p:spPr bwMode="auto">
                  <a:xfrm>
                    <a:off x="3024"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4"/>
                  <p:cNvSpPr>
                    <a:spLocks noChangeShapeType="1"/>
                  </p:cNvSpPr>
                  <p:nvPr/>
                </p:nvSpPr>
                <p:spPr bwMode="auto">
                  <a:xfrm>
                    <a:off x="3888"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25"/>
                  <p:cNvSpPr>
                    <a:spLocks noChangeShapeType="1"/>
                  </p:cNvSpPr>
                  <p:nvPr/>
                </p:nvSpPr>
                <p:spPr bwMode="auto">
                  <a:xfrm>
                    <a:off x="4752"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26"/>
                  <p:cNvSpPr>
                    <a:spLocks noChangeShapeType="1"/>
                  </p:cNvSpPr>
                  <p:nvPr/>
                </p:nvSpPr>
                <p:spPr bwMode="auto">
                  <a:xfrm>
                    <a:off x="5616" y="10769"/>
                    <a:ext cx="1" cy="25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1" name="Group 27"/>
                <p:cNvGrpSpPr>
                  <a:grpSpLocks/>
                </p:cNvGrpSpPr>
                <p:nvPr/>
              </p:nvGrpSpPr>
              <p:grpSpPr bwMode="auto">
                <a:xfrm>
                  <a:off x="2756" y="12340"/>
                  <a:ext cx="4075" cy="448"/>
                  <a:chOff x="2364" y="10793"/>
                  <a:chExt cx="4075" cy="448"/>
                </a:xfrm>
              </p:grpSpPr>
              <p:sp>
                <p:nvSpPr>
                  <p:cNvPr id="204" name="Text Box 28"/>
                  <p:cNvSpPr txBox="1">
                    <a:spLocks noChangeArrowheads="1"/>
                  </p:cNvSpPr>
                  <p:nvPr/>
                </p:nvSpPr>
                <p:spPr bwMode="auto">
                  <a:xfrm>
                    <a:off x="2364"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(0, 1)</a:t>
                    </a:r>
                    <a:endParaRPr lang="en-US" sz="1800">
                      <a:solidFill>
                        <a:srgbClr val="003300"/>
                      </a:solidFill>
                    </a:endParaRPr>
                  </a:p>
                </p:txBody>
              </p:sp>
              <p:sp>
                <p:nvSpPr>
                  <p:cNvPr id="205" name="Text Box 29"/>
                  <p:cNvSpPr txBox="1">
                    <a:spLocks noChangeArrowheads="1"/>
                  </p:cNvSpPr>
                  <p:nvPr/>
                </p:nvSpPr>
                <p:spPr bwMode="auto">
                  <a:xfrm>
                    <a:off x="3228"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(1, 1)</a:t>
                    </a:r>
                    <a:endParaRPr lang="en-US" sz="1800">
                      <a:solidFill>
                        <a:srgbClr val="003300"/>
                      </a:solidFill>
                    </a:endParaRPr>
                  </a:p>
                </p:txBody>
              </p:sp>
              <p:sp>
                <p:nvSpPr>
                  <p:cNvPr id="206" name="Text Box 30"/>
                  <p:cNvSpPr txBox="1">
                    <a:spLocks noChangeArrowheads="1"/>
                  </p:cNvSpPr>
                  <p:nvPr/>
                </p:nvSpPr>
                <p:spPr bwMode="auto">
                  <a:xfrm>
                    <a:off x="4093"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(2, 1)</a:t>
                    </a:r>
                    <a:endParaRPr lang="en-US" sz="1800">
                      <a:solidFill>
                        <a:srgbClr val="003300"/>
                      </a:solidFill>
                    </a:endParaRPr>
                  </a:p>
                </p:txBody>
              </p:sp>
              <p:sp>
                <p:nvSpPr>
                  <p:cNvPr id="207" name="Text Box 31"/>
                  <p:cNvSpPr txBox="1">
                    <a:spLocks noChangeArrowheads="1"/>
                  </p:cNvSpPr>
                  <p:nvPr/>
                </p:nvSpPr>
                <p:spPr bwMode="auto">
                  <a:xfrm>
                    <a:off x="4957"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(3, 1)</a:t>
                    </a:r>
                    <a:endParaRPr lang="en-US" sz="1800">
                      <a:solidFill>
                        <a:srgbClr val="003300"/>
                      </a:solidFill>
                    </a:endParaRPr>
                  </a:p>
                </p:txBody>
              </p:sp>
              <p:sp>
                <p:nvSpPr>
                  <p:cNvPr id="208" name="Text Box 32"/>
                  <p:cNvSpPr txBox="1">
                    <a:spLocks noChangeArrowheads="1"/>
                  </p:cNvSpPr>
                  <p:nvPr/>
                </p:nvSpPr>
                <p:spPr bwMode="auto">
                  <a:xfrm>
                    <a:off x="5822"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(4, 1)</a:t>
                    </a:r>
                    <a:endParaRPr lang="en-US" sz="1800">
                      <a:solidFill>
                        <a:srgbClr val="003300"/>
                      </a:solidFill>
                    </a:endParaRPr>
                  </a:p>
                </p:txBody>
              </p:sp>
            </p:grpSp>
            <p:grpSp>
              <p:nvGrpSpPr>
                <p:cNvPr id="192" name="Group 33"/>
                <p:cNvGrpSpPr>
                  <a:grpSpLocks/>
                </p:cNvGrpSpPr>
                <p:nvPr/>
              </p:nvGrpSpPr>
              <p:grpSpPr bwMode="auto">
                <a:xfrm>
                  <a:off x="2756" y="13201"/>
                  <a:ext cx="4075" cy="448"/>
                  <a:chOff x="2364" y="10793"/>
                  <a:chExt cx="4075" cy="448"/>
                </a:xfrm>
              </p:grpSpPr>
              <p:sp>
                <p:nvSpPr>
                  <p:cNvPr id="199" name="Text Box 34"/>
                  <p:cNvSpPr txBox="1">
                    <a:spLocks noChangeArrowheads="1"/>
                  </p:cNvSpPr>
                  <p:nvPr/>
                </p:nvSpPr>
                <p:spPr bwMode="auto">
                  <a:xfrm>
                    <a:off x="2364"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(0, 2)</a:t>
                    </a:r>
                    <a:endParaRPr lang="en-US" sz="1800">
                      <a:solidFill>
                        <a:srgbClr val="003300"/>
                      </a:solidFill>
                    </a:endParaRPr>
                  </a:p>
                </p:txBody>
              </p:sp>
              <p:sp>
                <p:nvSpPr>
                  <p:cNvPr id="200" name="Text Box 35"/>
                  <p:cNvSpPr txBox="1">
                    <a:spLocks noChangeArrowheads="1"/>
                  </p:cNvSpPr>
                  <p:nvPr/>
                </p:nvSpPr>
                <p:spPr bwMode="auto">
                  <a:xfrm>
                    <a:off x="3228"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(1, 2)</a:t>
                    </a:r>
                    <a:endParaRPr lang="en-US" sz="1800">
                      <a:solidFill>
                        <a:srgbClr val="003300"/>
                      </a:solidFill>
                    </a:endParaRPr>
                  </a:p>
                </p:txBody>
              </p:sp>
              <p:sp>
                <p:nvSpPr>
                  <p:cNvPr id="201" name="Text Box 36"/>
                  <p:cNvSpPr txBox="1">
                    <a:spLocks noChangeArrowheads="1"/>
                  </p:cNvSpPr>
                  <p:nvPr/>
                </p:nvSpPr>
                <p:spPr bwMode="auto">
                  <a:xfrm>
                    <a:off x="4093"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(2, 2)</a:t>
                    </a:r>
                    <a:endParaRPr lang="en-US" sz="1800">
                      <a:solidFill>
                        <a:srgbClr val="003300"/>
                      </a:solidFill>
                    </a:endParaRPr>
                  </a:p>
                </p:txBody>
              </p:sp>
              <p:sp>
                <p:nvSpPr>
                  <p:cNvPr id="202" name="Text Box 37"/>
                  <p:cNvSpPr txBox="1">
                    <a:spLocks noChangeArrowheads="1"/>
                  </p:cNvSpPr>
                  <p:nvPr/>
                </p:nvSpPr>
                <p:spPr bwMode="auto">
                  <a:xfrm>
                    <a:off x="4957"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(3, 2)</a:t>
                    </a:r>
                    <a:endParaRPr lang="en-US" sz="1800">
                      <a:solidFill>
                        <a:srgbClr val="003300"/>
                      </a:solidFill>
                    </a:endParaRPr>
                  </a:p>
                </p:txBody>
              </p:sp>
              <p:sp>
                <p:nvSpPr>
                  <p:cNvPr id="203" name="Text Box 38"/>
                  <p:cNvSpPr txBox="1">
                    <a:spLocks noChangeArrowheads="1"/>
                  </p:cNvSpPr>
                  <p:nvPr/>
                </p:nvSpPr>
                <p:spPr bwMode="auto">
                  <a:xfrm>
                    <a:off x="5822"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(4, 2)</a:t>
                    </a:r>
                    <a:endParaRPr lang="en-US" sz="1800">
                      <a:solidFill>
                        <a:srgbClr val="003300"/>
                      </a:solidFill>
                    </a:endParaRPr>
                  </a:p>
                </p:txBody>
              </p:sp>
            </p:grpSp>
            <p:grpSp>
              <p:nvGrpSpPr>
                <p:cNvPr id="193" name="Group 39"/>
                <p:cNvGrpSpPr>
                  <a:grpSpLocks/>
                </p:cNvGrpSpPr>
                <p:nvPr/>
              </p:nvGrpSpPr>
              <p:grpSpPr bwMode="auto">
                <a:xfrm>
                  <a:off x="2755" y="11479"/>
                  <a:ext cx="4075" cy="448"/>
                  <a:chOff x="2364" y="10793"/>
                  <a:chExt cx="4075" cy="448"/>
                </a:xfrm>
              </p:grpSpPr>
              <p:sp>
                <p:nvSpPr>
                  <p:cNvPr id="194" name="Text Box 40"/>
                  <p:cNvSpPr txBox="1">
                    <a:spLocks noChangeArrowheads="1"/>
                  </p:cNvSpPr>
                  <p:nvPr/>
                </p:nvSpPr>
                <p:spPr bwMode="auto">
                  <a:xfrm>
                    <a:off x="2364"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(0, 0)</a:t>
                    </a:r>
                    <a:endParaRPr lang="en-US" sz="1800">
                      <a:solidFill>
                        <a:srgbClr val="003300"/>
                      </a:solidFill>
                    </a:endParaRPr>
                  </a:p>
                </p:txBody>
              </p:sp>
              <p:sp>
                <p:nvSpPr>
                  <p:cNvPr id="195" name="Text Box 41"/>
                  <p:cNvSpPr txBox="1">
                    <a:spLocks noChangeArrowheads="1"/>
                  </p:cNvSpPr>
                  <p:nvPr/>
                </p:nvSpPr>
                <p:spPr bwMode="auto">
                  <a:xfrm>
                    <a:off x="3228"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(1, 0)</a:t>
                    </a:r>
                    <a:endParaRPr lang="en-US" sz="1800">
                      <a:solidFill>
                        <a:srgbClr val="003300"/>
                      </a:solidFill>
                    </a:endParaRPr>
                  </a:p>
                </p:txBody>
              </p:sp>
              <p:sp>
                <p:nvSpPr>
                  <p:cNvPr id="196" name="Text Box 42"/>
                  <p:cNvSpPr txBox="1">
                    <a:spLocks noChangeArrowheads="1"/>
                  </p:cNvSpPr>
                  <p:nvPr/>
                </p:nvSpPr>
                <p:spPr bwMode="auto">
                  <a:xfrm>
                    <a:off x="4093"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(2, 0)</a:t>
                    </a:r>
                    <a:endParaRPr lang="en-US" sz="1800">
                      <a:solidFill>
                        <a:srgbClr val="003300"/>
                      </a:solidFill>
                    </a:endParaRPr>
                  </a:p>
                </p:txBody>
              </p:sp>
              <p:sp>
                <p:nvSpPr>
                  <p:cNvPr id="197" name="Text Box 43"/>
                  <p:cNvSpPr txBox="1">
                    <a:spLocks noChangeArrowheads="1"/>
                  </p:cNvSpPr>
                  <p:nvPr/>
                </p:nvSpPr>
                <p:spPr bwMode="auto">
                  <a:xfrm>
                    <a:off x="4957"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(3, 0)</a:t>
                    </a:r>
                    <a:endParaRPr lang="en-US" sz="1800">
                      <a:solidFill>
                        <a:srgbClr val="003300"/>
                      </a:solidFill>
                    </a:endParaRPr>
                  </a:p>
                </p:txBody>
              </p:sp>
              <p:sp>
                <p:nvSpPr>
                  <p:cNvPr id="198" name="Text Box 44"/>
                  <p:cNvSpPr txBox="1">
                    <a:spLocks noChangeArrowheads="1"/>
                  </p:cNvSpPr>
                  <p:nvPr/>
                </p:nvSpPr>
                <p:spPr bwMode="auto">
                  <a:xfrm>
                    <a:off x="5822" y="10793"/>
                    <a:ext cx="61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accent1"/>
                        </a:solidFill>
                        <a:latin typeface="Arial" charset="0"/>
                        <a:ea typeface="ＭＳ Ｐゴシック" charset="0"/>
                        <a:cs typeface="ＭＳ Ｐゴシック" charset="0"/>
                      </a:defRPr>
                    </a:lvl1pPr>
                    <a:lvl2pPr marL="37931725" indent="-37474525">
                      <a:defRPr sz="2400">
                        <a:solidFill>
                          <a:schemeClr val="accent1"/>
                        </a:solidFill>
                        <a:latin typeface="Arial" charset="0"/>
                        <a:ea typeface="ＭＳ Ｐゴシック" charset="0"/>
                      </a:defRPr>
                    </a:lvl2pPr>
                    <a:lvl3pPr>
                      <a:defRPr sz="2400">
                        <a:solidFill>
                          <a:schemeClr val="accent1"/>
                        </a:solidFill>
                        <a:latin typeface="Arial" charset="0"/>
                        <a:ea typeface="ＭＳ Ｐゴシック" charset="0"/>
                      </a:defRPr>
                    </a:lvl3pPr>
                    <a:lvl4pPr>
                      <a:defRPr sz="2400">
                        <a:solidFill>
                          <a:schemeClr val="accent1"/>
                        </a:solidFill>
                        <a:latin typeface="Arial" charset="0"/>
                        <a:ea typeface="ＭＳ Ｐゴシック" charset="0"/>
                      </a:defRPr>
                    </a:lvl4pPr>
                    <a:lvl5pPr>
                      <a:defRPr sz="2400">
                        <a:solidFill>
                          <a:schemeClr val="accent1"/>
                        </a:solidFill>
                        <a:latin typeface="Arial" charset="0"/>
                        <a:ea typeface="ＭＳ Ｐゴシック" charset="0"/>
                      </a:defRPr>
                    </a:lvl5pPr>
                    <a:lvl6pPr marL="457200" eaLnBrk="0" fontAlgn="base" hangingPunct="0">
                      <a:spcBef>
                        <a:spcPct val="0"/>
                      </a:spcBef>
                      <a:spcAft>
                        <a:spcPct val="0"/>
                      </a:spcAft>
                      <a:defRPr sz="2400">
                        <a:solidFill>
                          <a:schemeClr val="accent1"/>
                        </a:solidFill>
                        <a:latin typeface="Arial" charset="0"/>
                        <a:ea typeface="ＭＳ Ｐゴシック" charset="0"/>
                      </a:defRPr>
                    </a:lvl6pPr>
                    <a:lvl7pPr marL="914400" eaLnBrk="0" fontAlgn="base" hangingPunct="0">
                      <a:spcBef>
                        <a:spcPct val="0"/>
                      </a:spcBef>
                      <a:spcAft>
                        <a:spcPct val="0"/>
                      </a:spcAft>
                      <a:defRPr sz="2400">
                        <a:solidFill>
                          <a:schemeClr val="accent1"/>
                        </a:solidFill>
                        <a:latin typeface="Arial" charset="0"/>
                        <a:ea typeface="ＭＳ Ｐゴシック" charset="0"/>
                      </a:defRPr>
                    </a:lvl7pPr>
                    <a:lvl8pPr marL="1371600" eaLnBrk="0" fontAlgn="base" hangingPunct="0">
                      <a:spcBef>
                        <a:spcPct val="0"/>
                      </a:spcBef>
                      <a:spcAft>
                        <a:spcPct val="0"/>
                      </a:spcAft>
                      <a:defRPr sz="2400">
                        <a:solidFill>
                          <a:schemeClr val="accent1"/>
                        </a:solidFill>
                        <a:latin typeface="Arial" charset="0"/>
                        <a:ea typeface="ＭＳ Ｐゴシック" charset="0"/>
                      </a:defRPr>
                    </a:lvl8pPr>
                    <a:lvl9pPr marL="1828800" eaLnBrk="0" fontAlgn="base" hangingPunct="0">
                      <a:spcBef>
                        <a:spcPct val="0"/>
                      </a:spcBef>
                      <a:spcAft>
                        <a:spcPct val="0"/>
                      </a:spcAft>
                      <a:defRPr sz="2400">
                        <a:solidFill>
                          <a:schemeClr val="accent1"/>
                        </a:solidFill>
                        <a:latin typeface="Arial" charset="0"/>
                        <a:ea typeface="ＭＳ Ｐゴシック" charset="0"/>
                      </a:defRPr>
                    </a:lvl9pPr>
                  </a:lstStyle>
                  <a:p>
                    <a:pPr algn="ctr"/>
                    <a:r>
                      <a:rPr lang="en-US" sz="1000" b="1">
                        <a:solidFill>
                          <a:srgbClr val="003300"/>
                        </a:solidFill>
                        <a:latin typeface="Times New Roman" charset="0"/>
                      </a:rPr>
                      <a:t>Thread</a:t>
                    </a:r>
                  </a:p>
                  <a:p>
                    <a:pPr algn="ctr"/>
                    <a:r>
                      <a:rPr lang="en-US" sz="1000" b="1">
                        <a:solidFill>
                          <a:srgbClr val="003300"/>
                        </a:solidFill>
                        <a:latin typeface="Times New Roman" charset="0"/>
                      </a:rPr>
                      <a:t>(4, 0)</a:t>
                    </a:r>
                    <a:endParaRPr lang="en-US" sz="1800">
                      <a:solidFill>
                        <a:srgbClr val="003300"/>
                      </a:solidFill>
                    </a:endParaRPr>
                  </a:p>
                </p:txBody>
              </p:sp>
            </p:grpSp>
          </p:grpSp>
        </p:grpSp>
        <p:sp>
          <p:nvSpPr>
            <p:cNvPr id="184" name="Line 45"/>
            <p:cNvSpPr>
              <a:spLocks noChangeShapeType="1"/>
            </p:cNvSpPr>
            <p:nvPr/>
          </p:nvSpPr>
          <p:spPr bwMode="auto">
            <a:xfrm flipH="1">
              <a:off x="3510" y="2255"/>
              <a:ext cx="1067" cy="623"/>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46"/>
            <p:cNvSpPr>
              <a:spLocks noChangeShapeType="1"/>
            </p:cNvSpPr>
            <p:nvPr/>
          </p:nvSpPr>
          <p:spPr bwMode="auto">
            <a:xfrm>
              <a:off x="5022" y="2255"/>
              <a:ext cx="243" cy="618"/>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47"/>
            <p:cNvSpPr>
              <a:spLocks noChangeShapeType="1"/>
            </p:cNvSpPr>
            <p:nvPr/>
          </p:nvSpPr>
          <p:spPr bwMode="auto">
            <a:xfrm flipH="1">
              <a:off x="4144" y="2581"/>
              <a:ext cx="411" cy="287"/>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48"/>
            <p:cNvSpPr>
              <a:spLocks noChangeShapeType="1"/>
            </p:cNvSpPr>
            <p:nvPr/>
          </p:nvSpPr>
          <p:spPr bwMode="auto">
            <a:xfrm>
              <a:off x="5022" y="2581"/>
              <a:ext cx="100" cy="303"/>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677960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4371522" cy="4644571"/>
          </a:xfrm>
        </p:spPr>
        <p:txBody>
          <a:bodyPr>
            <a:normAutofit fontScale="92500" lnSpcReduction="10000"/>
          </a:bodyPr>
          <a:lstStyle/>
          <a:p>
            <a:pPr>
              <a:buFont typeface="Wingdings" charset="2"/>
              <a:buChar char="§"/>
            </a:pPr>
            <a:r>
              <a:rPr lang="en-US" sz="3000" dirty="0" smtClean="0">
                <a:latin typeface="Arial"/>
                <a:cs typeface="Arial"/>
              </a:rPr>
              <a:t>Threads:</a:t>
            </a:r>
          </a:p>
          <a:p>
            <a:pPr lvl="1">
              <a:buFont typeface="Wingdings" charset="2"/>
              <a:buChar char="Ø"/>
            </a:pPr>
            <a:r>
              <a:rPr lang="en-US" sz="2600" dirty="0" smtClean="0">
                <a:solidFill>
                  <a:prstClr val="black"/>
                </a:solidFill>
                <a:latin typeface="Arial"/>
                <a:cs typeface="Arial"/>
              </a:rPr>
              <a:t>3D IDs, unique in block</a:t>
            </a:r>
            <a:endParaRPr lang="en-US" sz="2600" dirty="0" smtClean="0">
              <a:latin typeface="Arial"/>
              <a:cs typeface="Arial"/>
            </a:endParaRPr>
          </a:p>
          <a:p>
            <a:pPr>
              <a:buFont typeface="Wingdings" charset="2"/>
              <a:buChar char="§"/>
            </a:pPr>
            <a:r>
              <a:rPr lang="en-US" sz="3000" dirty="0" smtClean="0">
                <a:latin typeface="Arial"/>
                <a:cs typeface="Arial"/>
              </a:rPr>
              <a:t>Blocks:</a:t>
            </a:r>
          </a:p>
          <a:p>
            <a:pPr lvl="1">
              <a:buFont typeface="Wingdings" charset="2"/>
              <a:buChar char="Ø"/>
            </a:pPr>
            <a:r>
              <a:rPr lang="en-US" sz="2600" dirty="0">
                <a:solidFill>
                  <a:prstClr val="black"/>
                </a:solidFill>
                <a:latin typeface="Arial"/>
                <a:cs typeface="Arial"/>
              </a:rPr>
              <a:t>2</a:t>
            </a:r>
            <a:r>
              <a:rPr lang="en-US" sz="2600" dirty="0" smtClean="0">
                <a:solidFill>
                  <a:prstClr val="black"/>
                </a:solidFill>
                <a:latin typeface="Arial"/>
                <a:cs typeface="Arial"/>
              </a:rPr>
              <a:t>D IDs, unique in grid </a:t>
            </a:r>
            <a:endParaRPr lang="en-US" sz="2600" dirty="0" smtClean="0">
              <a:latin typeface="Arial"/>
              <a:cs typeface="Arial"/>
            </a:endParaRPr>
          </a:p>
          <a:p>
            <a:pPr>
              <a:buFont typeface="Wingdings" charset="2"/>
              <a:buChar char="§"/>
            </a:pPr>
            <a:r>
              <a:rPr lang="en-US" sz="3000" dirty="0" smtClean="0">
                <a:latin typeface="Arial"/>
                <a:cs typeface="Arial"/>
              </a:rPr>
              <a:t>Dimensions are set at kernel launch. </a:t>
            </a:r>
          </a:p>
          <a:p>
            <a:pPr>
              <a:buFont typeface="Wingdings" charset="2"/>
              <a:buChar char="§"/>
            </a:pPr>
            <a:r>
              <a:rPr lang="en-US" sz="3000" dirty="0" smtClean="0">
                <a:latin typeface="Arial"/>
                <a:cs typeface="Arial"/>
              </a:rPr>
              <a:t>Built-in variables for device code: </a:t>
            </a:r>
          </a:p>
          <a:p>
            <a:pPr lvl="1">
              <a:buFont typeface="Wingdings" charset="2"/>
              <a:buChar char="Ø"/>
            </a:pPr>
            <a:r>
              <a:rPr lang="en-US" sz="2600" dirty="0" smtClean="0">
                <a:latin typeface="Arial"/>
                <a:cs typeface="Arial"/>
              </a:rPr>
              <a:t>threadIdx, </a:t>
            </a:r>
            <a:r>
              <a:rPr lang="en-US" sz="2600" dirty="0" err="1" smtClean="0">
                <a:latin typeface="Arial"/>
                <a:cs typeface="Arial"/>
              </a:rPr>
              <a:t>blockIdx</a:t>
            </a:r>
            <a:endParaRPr lang="en-US" sz="2600" dirty="0" smtClean="0">
              <a:latin typeface="Arial"/>
              <a:cs typeface="Arial"/>
            </a:endParaRPr>
          </a:p>
          <a:p>
            <a:pPr lvl="1">
              <a:buFont typeface="Wingdings" charset="2"/>
              <a:buChar char="Ø"/>
            </a:pPr>
            <a:r>
              <a:rPr lang="en-US" sz="2600" dirty="0" err="1" smtClean="0">
                <a:latin typeface="Arial"/>
                <a:cs typeface="Arial"/>
              </a:rPr>
              <a:t>blockDim</a:t>
            </a:r>
            <a:r>
              <a:rPr lang="en-US" sz="2600" dirty="0" smtClean="0">
                <a:latin typeface="Arial"/>
                <a:cs typeface="Arial"/>
              </a:rPr>
              <a:t>, </a:t>
            </a:r>
            <a:r>
              <a:rPr lang="en-US" sz="2600" dirty="0" err="1" smtClean="0">
                <a:latin typeface="Arial"/>
                <a:cs typeface="Arial"/>
              </a:rPr>
              <a:t>gridDim</a:t>
            </a: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Thread Hierarchy :</a:t>
            </a:r>
            <a:endParaRPr lang="en-US" sz="4200" dirty="0">
              <a:latin typeface="Arial"/>
              <a:cs typeface="Arial"/>
            </a:endParaRPr>
          </a:p>
        </p:txBody>
      </p:sp>
      <p:sp>
        <p:nvSpPr>
          <p:cNvPr id="12" name="Content Placeholder 8"/>
          <p:cNvSpPr txBox="1">
            <a:spLocks/>
          </p:cNvSpPr>
          <p:nvPr/>
        </p:nvSpPr>
        <p:spPr>
          <a:xfrm>
            <a:off x="4654438" y="1773162"/>
            <a:ext cx="4371522" cy="46445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latin typeface="Arial"/>
              <a:cs typeface="Arial"/>
            </a:endParaRPr>
          </a:p>
          <a:p>
            <a:endParaRPr lang="en-US" sz="2800" dirty="0" smtClean="0">
              <a:latin typeface="Arial"/>
              <a:cs typeface="Arial"/>
            </a:endParaRPr>
          </a:p>
          <a:p>
            <a:endParaRPr lang="en-US" sz="2800" dirty="0">
              <a:latin typeface="Arial"/>
              <a:cs typeface="Arial"/>
            </a:endParaRPr>
          </a:p>
        </p:txBody>
      </p:sp>
      <p:pic>
        <p:nvPicPr>
          <p:cNvPr id="2" name="Picture 1"/>
          <p:cNvPicPr>
            <a:picLocks noChangeAspect="1"/>
          </p:cNvPicPr>
          <p:nvPr/>
        </p:nvPicPr>
        <p:blipFill>
          <a:blip r:embed="rId4"/>
          <a:stretch>
            <a:fillRect/>
          </a:stretch>
        </p:blipFill>
        <p:spPr>
          <a:xfrm>
            <a:off x="4828722" y="1528014"/>
            <a:ext cx="4051300" cy="5041900"/>
          </a:xfrm>
          <a:prstGeom prst="rect">
            <a:avLst/>
          </a:prstGeom>
        </p:spPr>
      </p:pic>
    </p:spTree>
    <p:extLst>
      <p:ext uri="{BB962C8B-B14F-4D97-AF65-F5344CB8AC3E}">
        <p14:creationId xmlns:p14="http://schemas.microsoft.com/office/powerpoint/2010/main" val="38448506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b="1" dirty="0" smtClean="0">
                <a:latin typeface="Arial"/>
                <a:cs typeface="Arial"/>
              </a:rPr>
              <a:t>C</a:t>
            </a:r>
            <a:r>
              <a:rPr lang="en-US" sz="3000" dirty="0" smtClean="0">
                <a:latin typeface="Arial"/>
                <a:cs typeface="Arial"/>
              </a:rPr>
              <a:t>ompute </a:t>
            </a:r>
            <a:r>
              <a:rPr lang="en-US" sz="3000" b="1" dirty="0" smtClean="0">
                <a:latin typeface="Arial"/>
                <a:cs typeface="Arial"/>
              </a:rPr>
              <a:t>U</a:t>
            </a:r>
            <a:r>
              <a:rPr lang="en-US" sz="3000" dirty="0" smtClean="0">
                <a:latin typeface="Arial"/>
                <a:cs typeface="Arial"/>
              </a:rPr>
              <a:t>nified </a:t>
            </a:r>
            <a:r>
              <a:rPr lang="en-US" sz="3000" b="1" dirty="0" smtClean="0">
                <a:latin typeface="Arial"/>
                <a:cs typeface="Arial"/>
              </a:rPr>
              <a:t>D</a:t>
            </a:r>
            <a:r>
              <a:rPr lang="en-US" sz="3000" dirty="0" smtClean="0">
                <a:latin typeface="Arial"/>
                <a:cs typeface="Arial"/>
              </a:rPr>
              <a:t>evice </a:t>
            </a:r>
            <a:r>
              <a:rPr lang="en-US" sz="3000" b="1" dirty="0" smtClean="0">
                <a:latin typeface="Arial"/>
                <a:cs typeface="Arial"/>
              </a:rPr>
              <a:t>A</a:t>
            </a:r>
            <a:r>
              <a:rPr lang="en-US" sz="3000" dirty="0" smtClean="0">
                <a:latin typeface="Arial"/>
                <a:cs typeface="Arial"/>
              </a:rPr>
              <a:t>rchitecture</a:t>
            </a:r>
          </a:p>
          <a:p>
            <a:pPr>
              <a:buFont typeface="Wingdings" charset="2"/>
              <a:buChar char="§"/>
            </a:pPr>
            <a:r>
              <a:rPr lang="en-US" sz="3000" dirty="0" smtClean="0">
                <a:latin typeface="Arial"/>
                <a:cs typeface="Arial"/>
              </a:rPr>
              <a:t>CUDA is a C/C++ language extension for GPU programming. </a:t>
            </a:r>
          </a:p>
          <a:p>
            <a:pPr lvl="1">
              <a:buFont typeface="Wingdings" charset="2"/>
              <a:buChar char="Ø"/>
            </a:pPr>
            <a:r>
              <a:rPr lang="en-US" sz="2600" dirty="0" smtClean="0">
                <a:latin typeface="Arial"/>
                <a:cs typeface="Arial"/>
              </a:rPr>
              <a:t>PGI has developed similar FORTRAN 2003 extension. </a:t>
            </a:r>
          </a:p>
          <a:p>
            <a:pPr>
              <a:buFont typeface="Wingdings" charset="2"/>
              <a:buChar char="§"/>
            </a:pPr>
            <a:r>
              <a:rPr lang="en-US" sz="3000" dirty="0" smtClean="0">
                <a:latin typeface="Arial"/>
                <a:cs typeface="Arial"/>
              </a:rPr>
              <a:t>Two APIs: Runtime and Driver</a:t>
            </a: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Introduction to CUDA:</a:t>
            </a:r>
            <a:endParaRPr lang="en-US" sz="4200" dirty="0">
              <a:latin typeface="Arial"/>
              <a:cs typeface="Arial"/>
            </a:endParaRPr>
          </a:p>
        </p:txBody>
      </p:sp>
    </p:spTree>
    <p:extLst>
      <p:ext uri="{BB962C8B-B14F-4D97-AF65-F5344CB8AC3E}">
        <p14:creationId xmlns:p14="http://schemas.microsoft.com/office/powerpoint/2010/main" val="30418248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CUDA applications:</a:t>
            </a:r>
            <a:endParaRPr lang="en-US" sz="4200" dirty="0">
              <a:latin typeface="Arial"/>
              <a:cs typeface="Arial"/>
            </a:endParaRPr>
          </a:p>
        </p:txBody>
      </p:sp>
      <p:pic>
        <p:nvPicPr>
          <p:cNvPr id="10" name="Content Placeholder 3" descr="cuda_applications.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00732" y="1600200"/>
            <a:ext cx="7963991" cy="4972497"/>
          </a:xfrm>
        </p:spPr>
      </p:pic>
    </p:spTree>
    <p:extLst>
      <p:ext uri="{BB962C8B-B14F-4D97-AF65-F5344CB8AC3E}">
        <p14:creationId xmlns:p14="http://schemas.microsoft.com/office/powerpoint/2010/main" val="40634403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CUDA software stack:</a:t>
            </a:r>
            <a:endParaRPr lang="en-US" sz="4200" dirty="0">
              <a:latin typeface="Arial"/>
              <a:cs typeface="Arial"/>
            </a:endParaRPr>
          </a:p>
        </p:txBody>
      </p:sp>
      <p:pic>
        <p:nvPicPr>
          <p:cNvPr id="4" name="Picture 3"/>
          <p:cNvPicPr>
            <a:picLocks noChangeAspect="1"/>
          </p:cNvPicPr>
          <p:nvPr/>
        </p:nvPicPr>
        <p:blipFill>
          <a:blip r:embed="rId4"/>
          <a:stretch>
            <a:fillRect/>
          </a:stretch>
        </p:blipFill>
        <p:spPr>
          <a:xfrm>
            <a:off x="685800" y="1620761"/>
            <a:ext cx="7759700" cy="4755673"/>
          </a:xfrm>
          <a:prstGeom prst="rect">
            <a:avLst/>
          </a:prstGeom>
        </p:spPr>
      </p:pic>
      <p:sp>
        <p:nvSpPr>
          <p:cNvPr id="8" name="Rectangle 7"/>
          <p:cNvSpPr/>
          <p:nvPr/>
        </p:nvSpPr>
        <p:spPr>
          <a:xfrm>
            <a:off x="650655" y="6523834"/>
            <a:ext cx="7740316" cy="261610"/>
          </a:xfrm>
          <a:prstGeom prst="rect">
            <a:avLst/>
          </a:prstGeom>
        </p:spPr>
        <p:txBody>
          <a:bodyPr wrap="square">
            <a:spAutoFit/>
          </a:bodyPr>
          <a:lstStyle/>
          <a:p>
            <a:r>
              <a:rPr lang="en-US" sz="1100" dirty="0" smtClean="0"/>
              <a:t>Reference: http</a:t>
            </a:r>
            <a:r>
              <a:rPr lang="en-US" sz="1100" dirty="0"/>
              <a:t>:</a:t>
            </a:r>
            <a:r>
              <a:rPr lang="en-US" sz="1100" dirty="0" smtClean="0"/>
              <a:t>//</a:t>
            </a:r>
            <a:r>
              <a:rPr lang="en-US" sz="1100" dirty="0" err="1" smtClean="0"/>
              <a:t>nvidia.com</a:t>
            </a:r>
            <a:endParaRPr lang="en-US" sz="1100" dirty="0"/>
          </a:p>
        </p:txBody>
      </p:sp>
    </p:spTree>
    <p:extLst>
      <p:ext uri="{BB962C8B-B14F-4D97-AF65-F5344CB8AC3E}">
        <p14:creationId xmlns:p14="http://schemas.microsoft.com/office/powerpoint/2010/main" val="32056171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59317" y="1620762"/>
            <a:ext cx="3368151" cy="4644571"/>
          </a:xfrm>
        </p:spPr>
        <p:txBody>
          <a:bodyPr>
            <a:normAutofit fontScale="85000" lnSpcReduction="20000"/>
          </a:bodyPr>
          <a:lstStyle/>
          <a:p>
            <a:pPr>
              <a:buFont typeface="Wingdings" charset="2"/>
              <a:buChar char="§"/>
            </a:pPr>
            <a:r>
              <a:rPr lang="en-US" sz="3000" dirty="0" smtClean="0">
                <a:latin typeface="Arial"/>
                <a:cs typeface="Arial"/>
              </a:rPr>
              <a:t>Qualifiers</a:t>
            </a:r>
          </a:p>
          <a:p>
            <a:pPr lvl="1">
              <a:buFont typeface="Wingdings" charset="2"/>
              <a:buChar char="Ø"/>
            </a:pPr>
            <a:r>
              <a:rPr lang="en-US" sz="2600" dirty="0">
                <a:latin typeface="Arial"/>
                <a:cs typeface="Arial"/>
              </a:rPr>
              <a:t>g</a:t>
            </a:r>
            <a:r>
              <a:rPr lang="en-US" sz="2600" dirty="0" smtClean="0">
                <a:latin typeface="Arial"/>
                <a:cs typeface="Arial"/>
              </a:rPr>
              <a:t>lobal, device, shared, local, constant…</a:t>
            </a:r>
          </a:p>
          <a:p>
            <a:pPr>
              <a:buFont typeface="Wingdings" charset="2"/>
              <a:buChar char="§"/>
            </a:pPr>
            <a:r>
              <a:rPr lang="en-US" sz="3000" dirty="0" smtClean="0">
                <a:latin typeface="Arial"/>
                <a:cs typeface="Arial"/>
              </a:rPr>
              <a:t>Built-in variables</a:t>
            </a:r>
          </a:p>
          <a:p>
            <a:pPr lvl="1">
              <a:buFont typeface="Wingdings" charset="2"/>
              <a:buChar char="Ø"/>
            </a:pPr>
            <a:r>
              <a:rPr lang="en-US" sz="2600" dirty="0" smtClean="0">
                <a:latin typeface="Arial"/>
                <a:cs typeface="Arial"/>
              </a:rPr>
              <a:t>threadIdx, </a:t>
            </a:r>
            <a:r>
              <a:rPr lang="en-US" sz="2600" dirty="0" err="1" smtClean="0">
                <a:latin typeface="Arial"/>
                <a:cs typeface="Arial"/>
              </a:rPr>
              <a:t>blockIdx</a:t>
            </a:r>
            <a:endParaRPr lang="en-US" sz="2600" dirty="0" smtClean="0">
              <a:latin typeface="Arial"/>
              <a:cs typeface="Arial"/>
            </a:endParaRPr>
          </a:p>
          <a:p>
            <a:pPr>
              <a:buFont typeface="Wingdings" charset="2"/>
              <a:buChar char="§"/>
            </a:pPr>
            <a:r>
              <a:rPr lang="en-US" sz="3000" dirty="0" err="1" smtClean="0">
                <a:latin typeface="Arial"/>
                <a:cs typeface="Arial"/>
              </a:rPr>
              <a:t>Intrinsics</a:t>
            </a:r>
            <a:endParaRPr lang="en-US" sz="3000" dirty="0" smtClean="0">
              <a:latin typeface="Arial"/>
              <a:cs typeface="Arial"/>
            </a:endParaRPr>
          </a:p>
          <a:p>
            <a:pPr lvl="1">
              <a:buFont typeface="Wingdings" charset="2"/>
              <a:buChar char="Ø"/>
            </a:pPr>
            <a:r>
              <a:rPr lang="en-US" sz="2600" dirty="0" smtClean="0">
                <a:latin typeface="Arial"/>
                <a:cs typeface="Arial"/>
              </a:rPr>
              <a:t>__</a:t>
            </a:r>
            <a:r>
              <a:rPr lang="en-US" sz="2600" dirty="0" err="1" smtClean="0">
                <a:latin typeface="Arial"/>
                <a:cs typeface="Arial"/>
              </a:rPr>
              <a:t>syncthreads</a:t>
            </a:r>
            <a:r>
              <a:rPr lang="en-US" sz="2600" dirty="0" smtClean="0">
                <a:latin typeface="Arial"/>
                <a:cs typeface="Arial"/>
              </a:rPr>
              <a:t>, 	</a:t>
            </a:r>
          </a:p>
          <a:p>
            <a:pPr>
              <a:buFont typeface="Wingdings" charset="2"/>
              <a:buChar char="§"/>
            </a:pPr>
            <a:r>
              <a:rPr lang="en-US" sz="3000" dirty="0" smtClean="0">
                <a:latin typeface="Arial"/>
                <a:cs typeface="Arial"/>
              </a:rPr>
              <a:t>Runtime API</a:t>
            </a:r>
          </a:p>
          <a:p>
            <a:pPr lvl="1">
              <a:buFont typeface="Wingdings" charset="2"/>
              <a:buChar char="Ø"/>
            </a:pPr>
            <a:r>
              <a:rPr lang="en-US" sz="2600" dirty="0" smtClean="0">
                <a:latin typeface="Arial"/>
                <a:cs typeface="Arial"/>
              </a:rPr>
              <a:t>Memory, device execution management. </a:t>
            </a:r>
          </a:p>
          <a:p>
            <a:pPr>
              <a:buFont typeface="Wingdings" charset="2"/>
              <a:buChar char="§"/>
            </a:pPr>
            <a:r>
              <a:rPr lang="en-US" sz="3000" dirty="0" smtClean="0">
                <a:latin typeface="Arial"/>
                <a:cs typeface="Arial"/>
              </a:rPr>
              <a:t>Kernel launch</a:t>
            </a:r>
            <a:endParaRPr lang="en-US" sz="26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6410"/>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Introduction to CUDA C:</a:t>
            </a:r>
            <a:endParaRPr lang="en-US" sz="4200" dirty="0">
              <a:latin typeface="Arial"/>
              <a:cs typeface="Arial"/>
            </a:endParaRPr>
          </a:p>
        </p:txBody>
      </p:sp>
      <p:sp>
        <p:nvSpPr>
          <p:cNvPr id="6" name="Content Placeholder 8"/>
          <p:cNvSpPr txBox="1">
            <a:spLocks/>
          </p:cNvSpPr>
          <p:nvPr/>
        </p:nvSpPr>
        <p:spPr>
          <a:xfrm>
            <a:off x="3619703" y="1585002"/>
            <a:ext cx="5238179" cy="464457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latin typeface="Courier New"/>
                <a:cs typeface="Courier New"/>
              </a:rPr>
              <a:t>__device__ float array[128];</a:t>
            </a:r>
          </a:p>
          <a:p>
            <a:pPr marL="0" indent="0">
              <a:buNone/>
            </a:pPr>
            <a:r>
              <a:rPr lang="en-US" sz="2200" dirty="0" smtClean="0">
                <a:latin typeface="Courier New"/>
                <a:cs typeface="Courier New"/>
              </a:rPr>
              <a:t>__global__ void kern(float *data){</a:t>
            </a:r>
          </a:p>
          <a:p>
            <a:pPr marL="0" indent="0">
              <a:buNone/>
            </a:pPr>
            <a:r>
              <a:rPr lang="en-US" sz="2200" dirty="0" smtClean="0">
                <a:latin typeface="Courier New"/>
                <a:cs typeface="Courier New"/>
              </a:rPr>
              <a:t>__shared__ float buffer[32};</a:t>
            </a:r>
          </a:p>
          <a:p>
            <a:pPr marL="0" indent="0">
              <a:buNone/>
            </a:pPr>
            <a:r>
              <a:rPr lang="en-US" sz="2200" dirty="0" smtClean="0">
                <a:latin typeface="Courier New"/>
                <a:cs typeface="Courier New"/>
              </a:rPr>
              <a:t> ....</a:t>
            </a:r>
          </a:p>
          <a:p>
            <a:pPr marL="0" indent="0">
              <a:buNone/>
            </a:pPr>
            <a:r>
              <a:rPr lang="en-US" sz="2200" dirty="0">
                <a:latin typeface="Courier New"/>
                <a:cs typeface="Courier New"/>
              </a:rPr>
              <a:t> </a:t>
            </a:r>
            <a:r>
              <a:rPr lang="en-US" sz="2200" dirty="0" smtClean="0">
                <a:latin typeface="Courier New"/>
                <a:cs typeface="Courier New"/>
              </a:rPr>
              <a:t>buffer[</a:t>
            </a:r>
            <a:r>
              <a:rPr lang="en-US" sz="2200" dirty="0" err="1" smtClean="0">
                <a:latin typeface="Courier New"/>
                <a:cs typeface="Courier New"/>
              </a:rPr>
              <a:t>threadIdx.x</a:t>
            </a:r>
            <a:r>
              <a:rPr lang="en-US" sz="2200" dirty="0" smtClean="0">
                <a:latin typeface="Courier New"/>
                <a:cs typeface="Courier New"/>
              </a:rPr>
              <a:t>] = data[i];  </a:t>
            </a:r>
            <a:endParaRPr lang="en-US" sz="2200" dirty="0">
              <a:latin typeface="Courier New"/>
              <a:cs typeface="Courier New"/>
            </a:endParaRPr>
          </a:p>
          <a:p>
            <a:pPr marL="0" indent="0">
              <a:buNone/>
            </a:pPr>
            <a:r>
              <a:rPr lang="en-US" sz="2200" dirty="0" smtClean="0">
                <a:latin typeface="Courier New"/>
                <a:cs typeface="Courier New"/>
              </a:rPr>
              <a:t> ....</a:t>
            </a:r>
          </a:p>
          <a:p>
            <a:pPr marL="0" indent="0">
              <a:buNone/>
            </a:pPr>
            <a:r>
              <a:rPr lang="en-US" sz="2200" dirty="0">
                <a:latin typeface="Courier New"/>
                <a:cs typeface="Courier New"/>
              </a:rPr>
              <a:t> </a:t>
            </a:r>
            <a:r>
              <a:rPr lang="en-US" sz="2200" dirty="0" smtClean="0">
                <a:latin typeface="Courier New"/>
                <a:cs typeface="Courier New"/>
              </a:rPr>
              <a:t>__</a:t>
            </a:r>
            <a:r>
              <a:rPr lang="en-US" sz="2200" dirty="0" err="1" smtClean="0">
                <a:latin typeface="Courier New"/>
                <a:cs typeface="Courier New"/>
              </a:rPr>
              <a:t>syncthreads</a:t>
            </a:r>
            <a:r>
              <a:rPr lang="en-US" sz="2200" dirty="0" smtClean="0">
                <a:latin typeface="Courier New"/>
                <a:cs typeface="Courier New"/>
              </a:rPr>
              <a:t>; </a:t>
            </a:r>
          </a:p>
          <a:p>
            <a:pPr marL="0" indent="0">
              <a:buNone/>
            </a:pPr>
            <a:r>
              <a:rPr lang="en-US" sz="2200" dirty="0">
                <a:latin typeface="Courier New"/>
                <a:cs typeface="Courier New"/>
              </a:rPr>
              <a:t> </a:t>
            </a:r>
            <a:r>
              <a:rPr lang="en-US" sz="2200" dirty="0" smtClean="0">
                <a:latin typeface="Courier New"/>
                <a:cs typeface="Courier New"/>
              </a:rPr>
              <a:t>.... </a:t>
            </a:r>
          </a:p>
          <a:p>
            <a:pPr marL="0" indent="0">
              <a:buNone/>
            </a:pPr>
            <a:r>
              <a:rPr lang="en-US" sz="2200" dirty="0" smtClean="0">
                <a:latin typeface="Courier New"/>
                <a:cs typeface="Courier New"/>
              </a:rPr>
              <a:t>}</a:t>
            </a:r>
          </a:p>
          <a:p>
            <a:pPr marL="0" indent="0">
              <a:buNone/>
            </a:pPr>
            <a:r>
              <a:rPr lang="en-US" sz="2200" dirty="0" smtClean="0">
                <a:latin typeface="Courier New"/>
                <a:cs typeface="Courier New"/>
              </a:rPr>
              <a:t>float *</a:t>
            </a:r>
            <a:r>
              <a:rPr lang="en-US" sz="2200" dirty="0" err="1" smtClean="0">
                <a:latin typeface="Courier New"/>
                <a:cs typeface="Courier New"/>
              </a:rPr>
              <a:t>d_data</a:t>
            </a:r>
            <a:r>
              <a:rPr lang="en-US" sz="2200" dirty="0" smtClean="0">
                <a:latin typeface="Courier New"/>
                <a:cs typeface="Courier New"/>
              </a:rPr>
              <a:t>;</a:t>
            </a:r>
          </a:p>
          <a:p>
            <a:pPr marL="0" indent="0">
              <a:buNone/>
            </a:pPr>
            <a:r>
              <a:rPr lang="en-US" sz="2200" dirty="0" err="1" smtClean="0">
                <a:latin typeface="Courier New"/>
                <a:cs typeface="Courier New"/>
              </a:rPr>
              <a:t>cudaMalloc</a:t>
            </a:r>
            <a:r>
              <a:rPr lang="en-US" sz="2200" dirty="0" smtClean="0">
                <a:latin typeface="Courier New"/>
                <a:cs typeface="Courier New"/>
              </a:rPr>
              <a:t>((void **))&amp;</a:t>
            </a:r>
            <a:r>
              <a:rPr lang="en-US" sz="2200" dirty="0" err="1" smtClean="0">
                <a:latin typeface="Courier New"/>
                <a:cs typeface="Courier New"/>
              </a:rPr>
              <a:t>d_data</a:t>
            </a:r>
            <a:r>
              <a:rPr lang="en-US" sz="2200" dirty="0" smtClean="0">
                <a:latin typeface="Courier New"/>
                <a:cs typeface="Courier New"/>
              </a:rPr>
              <a:t>, bytes);</a:t>
            </a:r>
          </a:p>
          <a:p>
            <a:pPr marL="0" indent="0">
              <a:buNone/>
            </a:pPr>
            <a:r>
              <a:rPr lang="en-US" sz="2200" dirty="0">
                <a:latin typeface="Courier New"/>
                <a:cs typeface="Courier New"/>
              </a:rPr>
              <a:t>k</a:t>
            </a:r>
            <a:r>
              <a:rPr lang="en-US" sz="2200" dirty="0" smtClean="0">
                <a:latin typeface="Courier New"/>
                <a:cs typeface="Courier New"/>
              </a:rPr>
              <a:t>ern&lt;&lt;&lt;1024, 128&gt;&gt;&gt;(</a:t>
            </a:r>
            <a:r>
              <a:rPr lang="en-US" sz="2200" dirty="0" err="1" smtClean="0">
                <a:latin typeface="Courier New"/>
                <a:cs typeface="Courier New"/>
              </a:rPr>
              <a:t>d_data</a:t>
            </a:r>
            <a:r>
              <a:rPr lang="en-US" sz="2200" dirty="0" smtClean="0">
                <a:latin typeface="Courier New"/>
                <a:cs typeface="Courier New"/>
              </a:rPr>
              <a:t>);  </a:t>
            </a:r>
          </a:p>
          <a:p>
            <a:pPr marL="0" indent="0">
              <a:buFont typeface="Arial"/>
              <a:buNone/>
            </a:pPr>
            <a:endParaRPr lang="en-US" sz="3000" dirty="0" smtClean="0">
              <a:latin typeface="Arial"/>
              <a:cs typeface="Arial"/>
            </a:endParaRPr>
          </a:p>
          <a:p>
            <a:endParaRPr lang="en-US" sz="2800" dirty="0" smtClean="0">
              <a:latin typeface="Arial"/>
              <a:cs typeface="Arial"/>
            </a:endParaRPr>
          </a:p>
          <a:p>
            <a:endParaRPr lang="en-US" sz="2800" dirty="0" smtClean="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30418248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8015483" cy="738664"/>
          </a:xfrm>
          <a:prstGeom prst="rect">
            <a:avLst/>
          </a:prstGeom>
          <a:noFill/>
        </p:spPr>
        <p:txBody>
          <a:bodyPr wrap="square" rtlCol="0">
            <a:spAutoFit/>
          </a:bodyPr>
          <a:lstStyle/>
          <a:p>
            <a:r>
              <a:rPr lang="en-US" sz="4200" dirty="0" smtClean="0">
                <a:latin typeface="Arial"/>
                <a:cs typeface="Arial"/>
              </a:rPr>
              <a:t>CUDA function declarations:</a:t>
            </a:r>
            <a:endParaRPr lang="en-US" sz="4200" dirty="0">
              <a:latin typeface="Arial"/>
              <a:cs typeface="Arial"/>
            </a:endParaRPr>
          </a:p>
        </p:txBody>
      </p:sp>
      <p:graphicFrame>
        <p:nvGraphicFramePr>
          <p:cNvPr id="10" name="Group 29"/>
          <p:cNvGraphicFramePr>
            <a:graphicFrameLocks noGrp="1"/>
          </p:cNvGraphicFramePr>
          <p:nvPr>
            <p:ph sz="half" idx="1"/>
            <p:extLst>
              <p:ext uri="{D42A27DB-BD31-4B8C-83A1-F6EECF244321}">
                <p14:modId xmlns:p14="http://schemas.microsoft.com/office/powerpoint/2010/main" val="364511643"/>
              </p:ext>
            </p:extLst>
          </p:nvPr>
        </p:nvGraphicFramePr>
        <p:xfrm>
          <a:off x="266325" y="1793072"/>
          <a:ext cx="8641674" cy="2806099"/>
        </p:xfrm>
        <a:graphic>
          <a:graphicData uri="http://schemas.openxmlformats.org/drawingml/2006/table">
            <a:tbl>
              <a:tblPr/>
              <a:tblGrid>
                <a:gridCol w="5154944"/>
                <a:gridCol w="1504695"/>
                <a:gridCol w="1982035"/>
              </a:tblGrid>
              <a:tr h="9716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Times New Roman" charset="0"/>
                        <a:ea typeface="宋体" charset="0"/>
                        <a:cs typeface="宋体"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Executed on 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Only callable from the: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accent2"/>
                          </a:solidFill>
                          <a:effectLst/>
                          <a:latin typeface="Courier New" charset="0"/>
                          <a:ea typeface="宋体" charset="0"/>
                          <a:cs typeface="宋体" charset="0"/>
                        </a:rPr>
                        <a:t>__device__</a:t>
                      </a:r>
                      <a:r>
                        <a:rPr kumimoji="0" lang="en-US" altLang="zh-CN" sz="2000" b="0" i="0" u="none" strike="noStrike" cap="none" normalizeH="0" baseline="0">
                          <a:ln>
                            <a:noFill/>
                          </a:ln>
                          <a:solidFill>
                            <a:schemeClr val="tx1"/>
                          </a:solidFill>
                          <a:effectLst/>
                          <a:latin typeface="Courier New" charset="0"/>
                          <a:ea typeface="宋体" charset="0"/>
                          <a:cs typeface="宋体" charset="0"/>
                        </a:rPr>
                        <a:t> float DeviceFunc()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device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device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accent2"/>
                          </a:solidFill>
                          <a:effectLst/>
                          <a:latin typeface="Courier New" charset="0"/>
                          <a:ea typeface="宋体" charset="0"/>
                          <a:cs typeface="宋体" charset="0"/>
                        </a:rPr>
                        <a:t>__global__</a:t>
                      </a:r>
                      <a:r>
                        <a:rPr kumimoji="0" lang="en-US" altLang="zh-CN" sz="2000" b="0" i="0" u="none" strike="noStrike" cap="none" normalizeH="0" baseline="0">
                          <a:ln>
                            <a:noFill/>
                          </a:ln>
                          <a:solidFill>
                            <a:schemeClr val="tx1"/>
                          </a:solidFill>
                          <a:effectLst/>
                          <a:latin typeface="Courier New" charset="0"/>
                          <a:ea typeface="宋体" charset="0"/>
                          <a:cs typeface="宋体" charset="0"/>
                        </a:rPr>
                        <a:t> void  KernelFunc()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device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host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accent2"/>
                          </a:solidFill>
                          <a:effectLst/>
                          <a:latin typeface="Courier New" charset="0"/>
                          <a:ea typeface="宋体" charset="0"/>
                          <a:cs typeface="宋体" charset="0"/>
                        </a:rPr>
                        <a:t>__host__</a:t>
                      </a:r>
                      <a:r>
                        <a:rPr kumimoji="0" lang="en-US" altLang="zh-CN" sz="2000" b="0" i="0" u="none" strike="noStrike" cap="none" normalizeH="0" baseline="0">
                          <a:ln>
                            <a:noFill/>
                          </a:ln>
                          <a:solidFill>
                            <a:schemeClr val="tx1"/>
                          </a:solidFill>
                          <a:effectLst/>
                          <a:latin typeface="Courier New" charset="0"/>
                          <a:ea typeface="宋体" charset="0"/>
                          <a:cs typeface="宋体" charset="0"/>
                        </a:rPr>
                        <a:t>   float HostFunc()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host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charset="0"/>
                          <a:ea typeface="宋体" charset="0"/>
                          <a:cs typeface="宋体" charset="0"/>
                        </a:rPr>
                        <a:t>host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27558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70373" y="1620762"/>
            <a:ext cx="8516427" cy="4644571"/>
          </a:xfrm>
        </p:spPr>
        <p:txBody>
          <a:bodyPr>
            <a:normAutofit/>
          </a:bodyPr>
          <a:lstStyle/>
          <a:p>
            <a:pPr marL="0" indent="0">
              <a:buNone/>
            </a:pPr>
            <a:endParaRPr lang="en-US" sz="3000" dirty="0" smtClean="0">
              <a:latin typeface="Arial"/>
              <a:cs typeface="Arial"/>
            </a:endParaRPr>
          </a:p>
          <a:p>
            <a:pPr>
              <a:buFont typeface="Wingdings" charset="2"/>
              <a:buChar char="§"/>
            </a:pPr>
            <a:endParaRPr lang="en-US" sz="3000" dirty="0" smtClean="0">
              <a:latin typeface="Arial"/>
              <a:cs typeface="Arial"/>
            </a:endParaRPr>
          </a:p>
          <a:p>
            <a:pPr marL="0" indent="0">
              <a:buNone/>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4960579" cy="738664"/>
          </a:xfrm>
          <a:prstGeom prst="rect">
            <a:avLst/>
          </a:prstGeom>
          <a:noFill/>
        </p:spPr>
        <p:txBody>
          <a:bodyPr wrap="square" rtlCol="0">
            <a:spAutoFit/>
          </a:bodyPr>
          <a:lstStyle/>
          <a:p>
            <a:r>
              <a:rPr lang="en-US" sz="4200" dirty="0" smtClean="0">
                <a:latin typeface="Arial"/>
                <a:cs typeface="Arial"/>
              </a:rPr>
              <a:t>Vector add CPU:</a:t>
            </a:r>
            <a:endParaRPr lang="en-US" sz="4200" dirty="0">
              <a:latin typeface="Arial"/>
              <a:cs typeface="Arial"/>
            </a:endParaRPr>
          </a:p>
        </p:txBody>
      </p:sp>
      <p:sp>
        <p:nvSpPr>
          <p:cNvPr id="8" name="Rectangle 7"/>
          <p:cNvSpPr/>
          <p:nvPr/>
        </p:nvSpPr>
        <p:spPr>
          <a:xfrm>
            <a:off x="170373" y="1509973"/>
            <a:ext cx="8737625" cy="2308324"/>
          </a:xfrm>
          <a:prstGeom prst="rect">
            <a:avLst/>
          </a:prstGeom>
        </p:spPr>
        <p:txBody>
          <a:bodyPr wrap="square">
            <a:spAutoFit/>
          </a:bodyPr>
          <a:lstStyle/>
          <a:p>
            <a:r>
              <a:rPr lang="en-US" dirty="0">
                <a:latin typeface="Courier New"/>
                <a:cs typeface="Courier New"/>
              </a:rPr>
              <a:t>v</a:t>
            </a:r>
            <a:r>
              <a:rPr lang="en-US" dirty="0" smtClean="0">
                <a:latin typeface="Courier New"/>
                <a:cs typeface="Courier New"/>
              </a:rPr>
              <a:t>oid add(</a:t>
            </a:r>
            <a:r>
              <a:rPr lang="en-US" dirty="0" err="1" smtClean="0">
                <a:latin typeface="Courier New"/>
                <a:cs typeface="Courier New"/>
              </a:rPr>
              <a:t>int</a:t>
            </a:r>
            <a:r>
              <a:rPr lang="en-US" dirty="0" smtClean="0">
                <a:latin typeface="Courier New"/>
                <a:cs typeface="Courier New"/>
              </a:rPr>
              <a:t> *</a:t>
            </a:r>
            <a:r>
              <a:rPr lang="en-US" dirty="0">
                <a:latin typeface="Courier New"/>
                <a:cs typeface="Courier New"/>
              </a:rPr>
              <a:t>a</a:t>
            </a:r>
            <a:r>
              <a:rPr lang="en-US" dirty="0" smtClean="0">
                <a:latin typeface="Courier New"/>
                <a:cs typeface="Courier New"/>
              </a:rPr>
              <a:t>, </a:t>
            </a:r>
            <a:r>
              <a:rPr lang="en-US" dirty="0" err="1" smtClean="0">
                <a:latin typeface="Courier New"/>
                <a:cs typeface="Courier New"/>
              </a:rPr>
              <a:t>int</a:t>
            </a:r>
            <a:r>
              <a:rPr lang="en-US" dirty="0" smtClean="0">
                <a:latin typeface="Courier New"/>
                <a:cs typeface="Courier New"/>
              </a:rPr>
              <a:t> *</a:t>
            </a:r>
            <a:r>
              <a:rPr lang="en-US" dirty="0">
                <a:latin typeface="Courier New"/>
                <a:cs typeface="Courier New"/>
              </a:rPr>
              <a:t>b</a:t>
            </a:r>
            <a:r>
              <a:rPr lang="en-US" dirty="0" smtClean="0">
                <a:latin typeface="Courier New"/>
                <a:cs typeface="Courier New"/>
              </a:rPr>
              <a:t>, </a:t>
            </a:r>
            <a:r>
              <a:rPr lang="en-US" dirty="0" err="1" smtClean="0">
                <a:latin typeface="Courier New"/>
                <a:cs typeface="Courier New"/>
              </a:rPr>
              <a:t>int</a:t>
            </a:r>
            <a:r>
              <a:rPr lang="en-US" dirty="0" smtClean="0">
                <a:latin typeface="Courier New"/>
                <a:cs typeface="Courier New"/>
              </a:rPr>
              <a:t> *c)</a:t>
            </a:r>
          </a:p>
          <a:p>
            <a:r>
              <a:rPr lang="en-US" dirty="0" smtClean="0">
                <a:latin typeface="Courier New"/>
                <a:cs typeface="Courier New"/>
              </a:rPr>
              <a:t>{ </a:t>
            </a:r>
          </a:p>
          <a:p>
            <a:r>
              <a:rPr lang="en-US" dirty="0">
                <a:latin typeface="Courier New"/>
                <a:cs typeface="Courier New"/>
              </a:rPr>
              <a:t>	</a:t>
            </a:r>
            <a:r>
              <a:rPr lang="en-US" dirty="0" err="1" smtClean="0">
                <a:latin typeface="Courier New"/>
                <a:cs typeface="Courier New"/>
              </a:rPr>
              <a:t>int</a:t>
            </a:r>
            <a:r>
              <a:rPr lang="en-US" dirty="0" smtClean="0">
                <a:latin typeface="Courier New"/>
                <a:cs typeface="Courier New"/>
              </a:rPr>
              <a:t> </a:t>
            </a:r>
            <a:r>
              <a:rPr lang="en-US" dirty="0">
                <a:latin typeface="Courier New"/>
                <a:cs typeface="Courier New"/>
              </a:rPr>
              <a:t>i; </a:t>
            </a:r>
          </a:p>
          <a:p>
            <a:r>
              <a:rPr lang="en-US" dirty="0" smtClean="0">
                <a:latin typeface="Courier New"/>
                <a:cs typeface="Courier New"/>
              </a:rPr>
              <a:t>	for </a:t>
            </a:r>
            <a:r>
              <a:rPr lang="en-US" dirty="0">
                <a:latin typeface="Courier New"/>
                <a:cs typeface="Courier New"/>
              </a:rPr>
              <a:t>(i=0; i</a:t>
            </a:r>
            <a:r>
              <a:rPr lang="en-US" dirty="0" smtClean="0">
                <a:latin typeface="Courier New"/>
                <a:cs typeface="Courier New"/>
              </a:rPr>
              <a:t>&lt;</a:t>
            </a:r>
            <a:r>
              <a:rPr lang="en-US" dirty="0">
                <a:latin typeface="Courier New"/>
                <a:cs typeface="Courier New"/>
              </a:rPr>
              <a:t>N</a:t>
            </a:r>
            <a:r>
              <a:rPr lang="en-US" dirty="0" smtClean="0">
                <a:latin typeface="Courier New"/>
                <a:cs typeface="Courier New"/>
              </a:rPr>
              <a:t>; </a:t>
            </a:r>
            <a:r>
              <a:rPr lang="en-US" dirty="0">
                <a:latin typeface="Courier New"/>
                <a:cs typeface="Courier New"/>
              </a:rPr>
              <a:t>i++) </a:t>
            </a:r>
            <a:endParaRPr lang="en-US" dirty="0" smtClean="0">
              <a:latin typeface="Courier New"/>
              <a:cs typeface="Courier New"/>
            </a:endParaRPr>
          </a:p>
          <a:p>
            <a:r>
              <a:rPr lang="en-US" dirty="0">
                <a:latin typeface="Courier New"/>
                <a:cs typeface="Courier New"/>
              </a:rPr>
              <a:t>	</a:t>
            </a:r>
            <a:r>
              <a:rPr lang="en-US" dirty="0" smtClean="0">
                <a:latin typeface="Courier New"/>
                <a:cs typeface="Courier New"/>
              </a:rPr>
              <a:t>{ </a:t>
            </a:r>
          </a:p>
          <a:p>
            <a:r>
              <a:rPr lang="en-US" dirty="0">
                <a:latin typeface="Courier New"/>
                <a:cs typeface="Courier New"/>
              </a:rPr>
              <a:t>	 </a:t>
            </a:r>
            <a:r>
              <a:rPr lang="en-US" dirty="0" smtClean="0">
                <a:latin typeface="Courier New"/>
                <a:cs typeface="Courier New"/>
              </a:rPr>
              <a:t>  c[</a:t>
            </a:r>
            <a:r>
              <a:rPr lang="en-US" dirty="0">
                <a:latin typeface="Courier New"/>
                <a:cs typeface="Courier New"/>
              </a:rPr>
              <a:t>i] = a</a:t>
            </a:r>
            <a:r>
              <a:rPr lang="en-US" dirty="0" smtClean="0">
                <a:latin typeface="Courier New"/>
                <a:cs typeface="Courier New"/>
              </a:rPr>
              <a:t>[</a:t>
            </a:r>
            <a:r>
              <a:rPr lang="en-US" dirty="0">
                <a:latin typeface="Courier New"/>
                <a:cs typeface="Courier New"/>
              </a:rPr>
              <a:t>i] + b</a:t>
            </a:r>
            <a:r>
              <a:rPr lang="en-US" dirty="0" smtClean="0">
                <a:latin typeface="Courier New"/>
                <a:cs typeface="Courier New"/>
              </a:rPr>
              <a:t>[</a:t>
            </a:r>
            <a:r>
              <a:rPr lang="en-US" dirty="0">
                <a:latin typeface="Courier New"/>
                <a:cs typeface="Courier New"/>
              </a:rPr>
              <a:t>i]; </a:t>
            </a:r>
          </a:p>
          <a:p>
            <a:r>
              <a:rPr lang="en-US" dirty="0" smtClean="0">
                <a:latin typeface="Courier New"/>
                <a:cs typeface="Courier New"/>
              </a:rPr>
              <a:t>	}      </a:t>
            </a:r>
          </a:p>
          <a:p>
            <a:r>
              <a:rPr lang="en-US" dirty="0" smtClean="0">
                <a:latin typeface="Courier New"/>
                <a:cs typeface="Courier New"/>
              </a:rPr>
              <a:t>} </a:t>
            </a:r>
            <a:endParaRPr lang="en-US" dirty="0">
              <a:latin typeface="Courier New"/>
              <a:cs typeface="Courier New"/>
            </a:endParaRPr>
          </a:p>
        </p:txBody>
      </p:sp>
    </p:spTree>
    <p:extLst>
      <p:ext uri="{BB962C8B-B14F-4D97-AF65-F5344CB8AC3E}">
        <p14:creationId xmlns:p14="http://schemas.microsoft.com/office/powerpoint/2010/main" val="6127913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70373" y="1426332"/>
            <a:ext cx="8844286" cy="5350351"/>
          </a:xfrm>
        </p:spPr>
        <p:txBody>
          <a:bodyPr>
            <a:noAutofit/>
          </a:bodyPr>
          <a:lstStyle/>
          <a:p>
            <a:pPr marL="0" indent="0">
              <a:buNone/>
            </a:pPr>
            <a:r>
              <a:rPr lang="en-US" sz="1400" dirty="0" smtClean="0">
                <a:latin typeface="Courier New"/>
                <a:cs typeface="Courier New"/>
              </a:rPr>
              <a:t>/</a:t>
            </a:r>
            <a:r>
              <a:rPr lang="en-US" sz="1400" dirty="0">
                <a:latin typeface="Courier New"/>
                <a:cs typeface="Courier New"/>
              </a:rPr>
              <a:t>/include header files</a:t>
            </a:r>
          </a:p>
          <a:p>
            <a:pPr marL="0" indent="0">
              <a:buNone/>
            </a:pPr>
            <a:r>
              <a:rPr lang="en-US" sz="1400" dirty="0">
                <a:latin typeface="Courier New"/>
                <a:cs typeface="Courier New"/>
              </a:rPr>
              <a:t>#include &lt;</a:t>
            </a:r>
            <a:r>
              <a:rPr lang="en-US" sz="1400" dirty="0" err="1">
                <a:latin typeface="Courier New"/>
                <a:cs typeface="Courier New"/>
              </a:rPr>
              <a:t>cuda.h</a:t>
            </a:r>
            <a:r>
              <a:rPr lang="en-US" sz="1400" dirty="0">
                <a:latin typeface="Courier New"/>
                <a:cs typeface="Courier New"/>
              </a:rPr>
              <a:t>&gt;</a:t>
            </a:r>
            <a:br>
              <a:rPr lang="en-US" sz="1400" dirty="0">
                <a:latin typeface="Courier New"/>
                <a:cs typeface="Courier New"/>
              </a:rPr>
            </a:br>
            <a:r>
              <a:rPr lang="en-US" sz="1400" dirty="0">
                <a:latin typeface="Courier New"/>
                <a:cs typeface="Courier New"/>
              </a:rPr>
              <a:t>#include &lt;</a:t>
            </a:r>
            <a:r>
              <a:rPr lang="en-US" sz="1400" dirty="0" err="1">
                <a:latin typeface="Courier New"/>
                <a:cs typeface="Courier New"/>
              </a:rPr>
              <a:t>cutil.h</a:t>
            </a:r>
            <a:r>
              <a:rPr lang="en-US" sz="1400" dirty="0">
                <a:latin typeface="Courier New"/>
                <a:cs typeface="Courier New"/>
              </a:rPr>
              <a:t>&gt;</a:t>
            </a:r>
            <a:br>
              <a:rPr lang="en-US" sz="1400" dirty="0">
                <a:latin typeface="Courier New"/>
                <a:cs typeface="Courier New"/>
              </a:rPr>
            </a:br>
            <a:r>
              <a:rPr lang="en-US" sz="1400" dirty="0">
                <a:latin typeface="Courier New"/>
                <a:cs typeface="Courier New"/>
              </a:rPr>
              <a:t>/</a:t>
            </a:r>
            <a:r>
              <a:rPr lang="en-US" sz="1400" dirty="0" smtClean="0">
                <a:latin typeface="Courier New"/>
                <a:cs typeface="Courier New"/>
              </a:rPr>
              <a:t>/include </a:t>
            </a:r>
            <a:r>
              <a:rPr lang="en-US" sz="1400" dirty="0">
                <a:latin typeface="Courier New"/>
                <a:cs typeface="Courier New"/>
              </a:rPr>
              <a:t>kernels</a:t>
            </a:r>
            <a:br>
              <a:rPr lang="en-US" sz="1400" dirty="0">
                <a:latin typeface="Courier New"/>
                <a:cs typeface="Courier New"/>
              </a:rPr>
            </a:br>
            <a:r>
              <a:rPr lang="en-US" sz="1400" b="1" dirty="0" smtClean="0">
                <a:latin typeface="Courier New"/>
                <a:cs typeface="Courier New"/>
              </a:rPr>
              <a:t>#Add "</a:t>
            </a:r>
            <a:r>
              <a:rPr lang="en-US" sz="1400" b="1" dirty="0" err="1" smtClean="0">
                <a:latin typeface="Courier New"/>
                <a:cs typeface="Courier New"/>
              </a:rPr>
              <a:t>vector_add_kernel</a:t>
            </a:r>
            <a:r>
              <a:rPr lang="en-US" sz="1400" b="1" dirty="0">
                <a:latin typeface="Courier New"/>
                <a:cs typeface="Courier New"/>
              </a:rPr>
              <a:t> </a:t>
            </a:r>
            <a:r>
              <a:rPr lang="en-US" sz="1400" b="1" dirty="0" err="1" smtClean="0">
                <a:latin typeface="Courier New"/>
                <a:cs typeface="Courier New"/>
              </a:rPr>
              <a:t>gpu</a:t>
            </a:r>
            <a:r>
              <a:rPr lang="en-US" sz="1400" b="1" dirty="0" smtClean="0">
                <a:latin typeface="Courier New"/>
                <a:cs typeface="Courier New"/>
              </a:rPr>
              <a:t> code here" //next slide</a:t>
            </a:r>
          </a:p>
          <a:p>
            <a:pPr marL="0" indent="0">
              <a:buNone/>
            </a:pPr>
            <a:r>
              <a:rPr lang="en-US" sz="1400" dirty="0">
                <a:latin typeface="Courier New"/>
                <a:cs typeface="Courier New"/>
              </a:rPr>
              <a:t>s</a:t>
            </a:r>
            <a:r>
              <a:rPr lang="en-US" sz="1400" dirty="0" smtClean="0">
                <a:latin typeface="Courier New"/>
                <a:cs typeface="Courier New"/>
              </a:rPr>
              <a:t>tatic </a:t>
            </a:r>
            <a:r>
              <a:rPr lang="en-US" sz="1400" dirty="0" err="1" smtClean="0">
                <a:latin typeface="Courier New"/>
                <a:cs typeface="Courier New"/>
              </a:rPr>
              <a:t>const</a:t>
            </a:r>
            <a:r>
              <a:rPr lang="en-US" sz="1400" dirty="0" smtClean="0">
                <a:latin typeface="Courier New"/>
                <a:cs typeface="Courier New"/>
              </a:rPr>
              <a:t> </a:t>
            </a:r>
            <a:r>
              <a:rPr lang="en-US" sz="1400" dirty="0" err="1" smtClean="0">
                <a:latin typeface="Courier New"/>
                <a:cs typeface="Courier New"/>
              </a:rPr>
              <a:t>int</a:t>
            </a:r>
            <a:r>
              <a:rPr lang="en-US" sz="1400" dirty="0" smtClean="0">
                <a:latin typeface="Courier New"/>
                <a:cs typeface="Courier New"/>
              </a:rPr>
              <a:t> N = 100000;</a:t>
            </a:r>
            <a:endParaRPr lang="en-US" sz="1400" dirty="0">
              <a:latin typeface="Courier New"/>
              <a:cs typeface="Courier New"/>
            </a:endParaRPr>
          </a:p>
          <a:p>
            <a:pPr marL="0" indent="0">
              <a:buNone/>
            </a:pPr>
            <a:r>
              <a:rPr lang="en-US" sz="1400" dirty="0" err="1">
                <a:latin typeface="Courier New"/>
                <a:cs typeface="Courier New"/>
              </a:rPr>
              <a:t>int</a:t>
            </a:r>
            <a:r>
              <a:rPr lang="en-US" sz="1400" dirty="0">
                <a:latin typeface="Courier New"/>
                <a:cs typeface="Courier New"/>
              </a:rPr>
              <a:t> main( </a:t>
            </a:r>
            <a:r>
              <a:rPr lang="en-US" sz="1400" dirty="0" err="1">
                <a:latin typeface="Courier New"/>
                <a:cs typeface="Courier New"/>
              </a:rPr>
              <a:t>int</a:t>
            </a:r>
            <a:r>
              <a:rPr lang="en-US" sz="1400" dirty="0">
                <a:latin typeface="Courier New"/>
                <a:cs typeface="Courier New"/>
              </a:rPr>
              <a:t> </a:t>
            </a:r>
            <a:r>
              <a:rPr lang="en-US" sz="1400" dirty="0" err="1">
                <a:latin typeface="Courier New"/>
                <a:cs typeface="Courier New"/>
              </a:rPr>
              <a:t>argc</a:t>
            </a:r>
            <a:r>
              <a:rPr lang="en-US" sz="1400" dirty="0">
                <a:latin typeface="Courier New"/>
                <a:cs typeface="Courier New"/>
              </a:rPr>
              <a:t>, char** </a:t>
            </a:r>
            <a:r>
              <a:rPr lang="en-US" sz="1400" dirty="0" err="1">
                <a:latin typeface="Courier New"/>
                <a:cs typeface="Courier New"/>
              </a:rPr>
              <a:t>argv</a:t>
            </a:r>
            <a:r>
              <a:rPr lang="en-US" sz="1400" dirty="0">
                <a:latin typeface="Courier New"/>
                <a:cs typeface="Courier New"/>
              </a:rPr>
              <a:t>) </a:t>
            </a:r>
            <a:r>
              <a:rPr lang="en-US" sz="1400" dirty="0" smtClean="0">
                <a:latin typeface="Courier New"/>
                <a:cs typeface="Courier New"/>
              </a:rPr>
              <a:t>{</a:t>
            </a:r>
          </a:p>
          <a:p>
            <a:pPr marL="0" indent="0">
              <a:buNone/>
            </a:pPr>
            <a:r>
              <a:rPr lang="en-US" sz="1400" dirty="0" err="1" smtClean="0">
                <a:latin typeface="Courier New"/>
                <a:cs typeface="Courier New"/>
              </a:rPr>
              <a:t>int</a:t>
            </a:r>
            <a:r>
              <a:rPr lang="en-US" sz="1400" dirty="0" smtClean="0">
                <a:latin typeface="Courier New"/>
                <a:cs typeface="Courier New"/>
              </a:rPr>
              <a:t> a[N], b[N], c[N];</a:t>
            </a:r>
          </a:p>
          <a:p>
            <a:pPr marL="0" indent="0">
              <a:buNone/>
            </a:pPr>
            <a:r>
              <a:rPr lang="en-US" sz="1400" dirty="0" err="1" smtClean="0">
                <a:latin typeface="Courier New"/>
                <a:cs typeface="Courier New"/>
              </a:rPr>
              <a:t>int</a:t>
            </a:r>
            <a:r>
              <a:rPr lang="en-US" sz="1400" dirty="0" smtClean="0">
                <a:latin typeface="Courier New"/>
                <a:cs typeface="Courier New"/>
              </a:rPr>
              <a:t> *</a:t>
            </a:r>
            <a:r>
              <a:rPr lang="en-US" sz="1400" dirty="0" err="1" smtClean="0">
                <a:latin typeface="Courier New"/>
                <a:cs typeface="Courier New"/>
              </a:rPr>
              <a:t>dev_a</a:t>
            </a:r>
            <a:r>
              <a:rPr lang="en-US" sz="1400" dirty="0" smtClean="0">
                <a:latin typeface="Courier New"/>
                <a:cs typeface="Courier New"/>
              </a:rPr>
              <a:t>, *</a:t>
            </a:r>
            <a:r>
              <a:rPr lang="en-US" sz="1400" dirty="0" err="1" smtClean="0">
                <a:latin typeface="Courier New"/>
                <a:cs typeface="Courier New"/>
              </a:rPr>
              <a:t>dev_b</a:t>
            </a:r>
            <a:r>
              <a:rPr lang="en-US" sz="1400" dirty="0" smtClean="0">
                <a:latin typeface="Courier New"/>
                <a:cs typeface="Courier New"/>
              </a:rPr>
              <a:t>, *</a:t>
            </a:r>
            <a:r>
              <a:rPr lang="en-US" sz="1400" dirty="0" err="1" smtClean="0">
                <a:latin typeface="Courier New"/>
                <a:cs typeface="Courier New"/>
              </a:rPr>
              <a:t>dev_c</a:t>
            </a:r>
            <a:r>
              <a:rPr lang="en-US" sz="1400" dirty="0" smtClean="0">
                <a:latin typeface="Courier New"/>
                <a:cs typeface="Courier New"/>
              </a:rPr>
              <a:t>;</a:t>
            </a:r>
          </a:p>
          <a:p>
            <a:pPr marL="0" indent="0">
              <a:buNone/>
            </a:pPr>
            <a:r>
              <a:rPr lang="en-US" sz="1400" b="1" dirty="0" smtClean="0">
                <a:latin typeface="Courier New"/>
                <a:cs typeface="Courier New"/>
              </a:rPr>
              <a:t>//Memory allocation on device</a:t>
            </a:r>
          </a:p>
          <a:p>
            <a:pPr marL="0" indent="0">
              <a:buNone/>
            </a:pPr>
            <a:r>
              <a:rPr lang="en-US" sz="1400" dirty="0" err="1" smtClean="0">
                <a:latin typeface="Courier New"/>
                <a:cs typeface="Courier New"/>
              </a:rPr>
              <a:t>cudaMalloc</a:t>
            </a:r>
            <a:r>
              <a:rPr lang="en-US" sz="1400" dirty="0" smtClean="0">
                <a:latin typeface="Courier New"/>
                <a:cs typeface="Courier New"/>
              </a:rPr>
              <a:t>(&amp;</a:t>
            </a:r>
            <a:r>
              <a:rPr lang="en-US" sz="1400" dirty="0" err="1" smtClean="0">
                <a:latin typeface="Courier New"/>
                <a:cs typeface="Courier New"/>
              </a:rPr>
              <a:t>dev_a</a:t>
            </a:r>
            <a:r>
              <a:rPr lang="en-US" sz="1400" dirty="0" smtClean="0">
                <a:latin typeface="Courier New"/>
                <a:cs typeface="Courier New"/>
              </a:rPr>
              <a:t>, N*</a:t>
            </a:r>
            <a:r>
              <a:rPr lang="en-US" sz="1400" dirty="0" err="1" smtClean="0">
                <a:latin typeface="Courier New"/>
                <a:cs typeface="Courier New"/>
              </a:rPr>
              <a:t>sizeof</a:t>
            </a:r>
            <a:r>
              <a:rPr lang="en-US" sz="1400" dirty="0" smtClean="0">
                <a:latin typeface="Courier New"/>
                <a:cs typeface="Courier New"/>
              </a:rPr>
              <a:t>(</a:t>
            </a:r>
            <a:r>
              <a:rPr lang="en-US" sz="1400" dirty="0" err="1" smtClean="0">
                <a:latin typeface="Courier New"/>
                <a:cs typeface="Courier New"/>
              </a:rPr>
              <a:t>int</a:t>
            </a:r>
            <a:r>
              <a:rPr lang="en-US" sz="1400" dirty="0" smtClean="0">
                <a:latin typeface="Courier New"/>
                <a:cs typeface="Courier New"/>
              </a:rPr>
              <a:t>);</a:t>
            </a:r>
            <a:endParaRPr lang="en-US" sz="1400" dirty="0">
              <a:latin typeface="Courier New"/>
              <a:cs typeface="Courier New"/>
            </a:endParaRPr>
          </a:p>
          <a:p>
            <a:pPr marL="0" indent="0">
              <a:buNone/>
            </a:pPr>
            <a:r>
              <a:rPr lang="en-US" sz="1400" dirty="0" err="1">
                <a:latin typeface="Courier New"/>
                <a:cs typeface="Courier New"/>
              </a:rPr>
              <a:t>cudaMalloc</a:t>
            </a:r>
            <a:r>
              <a:rPr lang="en-US" sz="1400" dirty="0">
                <a:latin typeface="Courier New"/>
                <a:cs typeface="Courier New"/>
              </a:rPr>
              <a:t>(&amp;</a:t>
            </a:r>
            <a:r>
              <a:rPr lang="en-US" sz="1400" dirty="0" err="1" smtClean="0">
                <a:latin typeface="Courier New"/>
                <a:cs typeface="Courier New"/>
              </a:rPr>
              <a:t>dev_b</a:t>
            </a:r>
            <a:r>
              <a:rPr lang="en-US" sz="1400" dirty="0" smtClean="0">
                <a:latin typeface="Courier New"/>
                <a:cs typeface="Courier New"/>
              </a:rPr>
              <a:t>, </a:t>
            </a:r>
            <a:r>
              <a:rPr lang="en-US" sz="1400" dirty="0">
                <a:latin typeface="Courier New"/>
                <a:cs typeface="Courier New"/>
              </a:rPr>
              <a:t>N*</a:t>
            </a:r>
            <a:r>
              <a:rPr lang="en-US" sz="1400" dirty="0" err="1">
                <a:latin typeface="Courier New"/>
                <a:cs typeface="Courier New"/>
              </a:rPr>
              <a:t>sizeof</a:t>
            </a:r>
            <a:r>
              <a:rPr lang="en-US" sz="1400" dirty="0">
                <a:latin typeface="Courier New"/>
                <a:cs typeface="Courier New"/>
              </a:rPr>
              <a:t>(</a:t>
            </a:r>
            <a:r>
              <a:rPr lang="en-US" sz="1400" dirty="0" err="1">
                <a:latin typeface="Courier New"/>
                <a:cs typeface="Courier New"/>
              </a:rPr>
              <a:t>int</a:t>
            </a:r>
            <a:r>
              <a:rPr lang="en-US" sz="1400" dirty="0">
                <a:latin typeface="Courier New"/>
                <a:cs typeface="Courier New"/>
              </a:rPr>
              <a:t>);</a:t>
            </a:r>
          </a:p>
          <a:p>
            <a:pPr marL="0" indent="0">
              <a:buNone/>
            </a:pPr>
            <a:r>
              <a:rPr lang="en-US" sz="1400" dirty="0" err="1">
                <a:latin typeface="Courier New"/>
                <a:cs typeface="Courier New"/>
              </a:rPr>
              <a:t>cudaMalloc</a:t>
            </a:r>
            <a:r>
              <a:rPr lang="en-US" sz="1400" dirty="0">
                <a:latin typeface="Courier New"/>
                <a:cs typeface="Courier New"/>
              </a:rPr>
              <a:t>(&amp;</a:t>
            </a:r>
            <a:r>
              <a:rPr lang="en-US" sz="1400" dirty="0" err="1" smtClean="0">
                <a:latin typeface="Courier New"/>
                <a:cs typeface="Courier New"/>
              </a:rPr>
              <a:t>dev_c</a:t>
            </a:r>
            <a:r>
              <a:rPr lang="en-US" sz="1400" dirty="0" smtClean="0">
                <a:latin typeface="Courier New"/>
                <a:cs typeface="Courier New"/>
              </a:rPr>
              <a:t>, </a:t>
            </a:r>
            <a:r>
              <a:rPr lang="en-US" sz="1400" dirty="0">
                <a:latin typeface="Courier New"/>
                <a:cs typeface="Courier New"/>
              </a:rPr>
              <a:t>N*</a:t>
            </a:r>
            <a:r>
              <a:rPr lang="en-US" sz="1400" dirty="0" err="1">
                <a:latin typeface="Courier New"/>
                <a:cs typeface="Courier New"/>
              </a:rPr>
              <a:t>sizeof</a:t>
            </a:r>
            <a:r>
              <a:rPr lang="en-US" sz="1400" dirty="0">
                <a:latin typeface="Courier New"/>
                <a:cs typeface="Courier New"/>
              </a:rPr>
              <a:t>(</a:t>
            </a:r>
            <a:r>
              <a:rPr lang="en-US" sz="1400" dirty="0" err="1">
                <a:latin typeface="Courier New"/>
                <a:cs typeface="Courier New"/>
              </a:rPr>
              <a:t>int</a:t>
            </a:r>
            <a:r>
              <a:rPr lang="en-US" sz="1400" dirty="0">
                <a:latin typeface="Courier New"/>
                <a:cs typeface="Courier New"/>
              </a:rPr>
              <a:t>);</a:t>
            </a:r>
          </a:p>
          <a:p>
            <a:pPr marL="0" indent="0">
              <a:buNone/>
            </a:pPr>
            <a:r>
              <a:rPr lang="en-US" sz="1400" b="1" dirty="0" smtClean="0">
                <a:latin typeface="Courier New"/>
                <a:cs typeface="Courier New"/>
              </a:rPr>
              <a:t>//Memory copy host to device</a:t>
            </a:r>
          </a:p>
          <a:p>
            <a:pPr marL="0" indent="0">
              <a:buNone/>
            </a:pPr>
            <a:r>
              <a:rPr lang="en-US" sz="1400" dirty="0" err="1" smtClean="0">
                <a:latin typeface="Courier New"/>
                <a:cs typeface="Courier New"/>
              </a:rPr>
              <a:t>cudaMemcpy</a:t>
            </a:r>
            <a:r>
              <a:rPr lang="en-US" sz="1400" dirty="0" smtClean="0">
                <a:latin typeface="Courier New"/>
                <a:cs typeface="Courier New"/>
              </a:rPr>
              <a:t>(</a:t>
            </a:r>
            <a:r>
              <a:rPr lang="en-US" sz="1400" dirty="0" err="1" smtClean="0">
                <a:latin typeface="Courier New"/>
                <a:cs typeface="Courier New"/>
              </a:rPr>
              <a:t>dev_a</a:t>
            </a:r>
            <a:r>
              <a:rPr lang="en-US" sz="1400" dirty="0" smtClean="0">
                <a:latin typeface="Courier New"/>
                <a:cs typeface="Courier New"/>
              </a:rPr>
              <a:t>, a, N*</a:t>
            </a:r>
            <a:r>
              <a:rPr lang="en-US" sz="1400" dirty="0" err="1" smtClean="0">
                <a:latin typeface="Courier New"/>
                <a:cs typeface="Courier New"/>
              </a:rPr>
              <a:t>sizeof</a:t>
            </a:r>
            <a:r>
              <a:rPr lang="en-US" sz="1400" dirty="0" smtClean="0">
                <a:latin typeface="Courier New"/>
                <a:cs typeface="Courier New"/>
              </a:rPr>
              <a:t>(</a:t>
            </a:r>
            <a:r>
              <a:rPr lang="en-US" sz="1400" dirty="0" err="1" smtClean="0">
                <a:latin typeface="Courier New"/>
                <a:cs typeface="Courier New"/>
              </a:rPr>
              <a:t>int</a:t>
            </a:r>
            <a:r>
              <a:rPr lang="en-US" sz="1400" dirty="0" smtClean="0">
                <a:latin typeface="Courier New"/>
                <a:cs typeface="Courier New"/>
              </a:rPr>
              <a:t>), </a:t>
            </a:r>
            <a:r>
              <a:rPr lang="en-US" sz="1400" dirty="0" err="1" smtClean="0">
                <a:latin typeface="Courier New"/>
                <a:cs typeface="Courier New"/>
              </a:rPr>
              <a:t>cudaMemcpuKind:cudaMemcpuHostToDevice</a:t>
            </a:r>
            <a:r>
              <a:rPr lang="en-US" sz="1400" dirty="0" smtClean="0">
                <a:latin typeface="Courier New"/>
                <a:cs typeface="Courier New"/>
              </a:rPr>
              <a:t>);</a:t>
            </a:r>
          </a:p>
          <a:p>
            <a:pPr marL="0" indent="0">
              <a:buNone/>
            </a:pPr>
            <a:r>
              <a:rPr lang="en-US" sz="1400" dirty="0" err="1">
                <a:latin typeface="Courier New"/>
                <a:cs typeface="Courier New"/>
              </a:rPr>
              <a:t>cudaMemcpy</a:t>
            </a:r>
            <a:r>
              <a:rPr lang="en-US" sz="1400" dirty="0">
                <a:latin typeface="Courier New"/>
                <a:cs typeface="Courier New"/>
              </a:rPr>
              <a:t>(</a:t>
            </a:r>
            <a:r>
              <a:rPr lang="en-US" sz="1400" dirty="0" err="1" smtClean="0">
                <a:latin typeface="Courier New"/>
                <a:cs typeface="Courier New"/>
              </a:rPr>
              <a:t>dev_b</a:t>
            </a:r>
            <a:r>
              <a:rPr lang="en-US" sz="1400" dirty="0" smtClean="0">
                <a:latin typeface="Courier New"/>
                <a:cs typeface="Courier New"/>
              </a:rPr>
              <a:t>, b, </a:t>
            </a:r>
            <a:r>
              <a:rPr lang="en-US" sz="1400" dirty="0">
                <a:latin typeface="Courier New"/>
                <a:cs typeface="Courier New"/>
              </a:rPr>
              <a:t>N*</a:t>
            </a:r>
            <a:r>
              <a:rPr lang="en-US" sz="1400" dirty="0" err="1">
                <a:latin typeface="Courier New"/>
                <a:cs typeface="Courier New"/>
              </a:rPr>
              <a:t>sizeof</a:t>
            </a:r>
            <a:r>
              <a:rPr lang="en-US" sz="1400" dirty="0">
                <a:latin typeface="Courier New"/>
                <a:cs typeface="Courier New"/>
              </a:rPr>
              <a:t>(</a:t>
            </a:r>
            <a:r>
              <a:rPr lang="en-US" sz="1400" dirty="0" err="1">
                <a:latin typeface="Courier New"/>
                <a:cs typeface="Courier New"/>
              </a:rPr>
              <a:t>int</a:t>
            </a:r>
            <a:r>
              <a:rPr lang="en-US" sz="1400" dirty="0">
                <a:latin typeface="Courier New"/>
                <a:cs typeface="Courier New"/>
              </a:rPr>
              <a:t>), </a:t>
            </a:r>
            <a:r>
              <a:rPr lang="en-US" sz="1400" dirty="0" err="1">
                <a:latin typeface="Courier New"/>
                <a:cs typeface="Courier New"/>
              </a:rPr>
              <a:t>cudaMemcpuKind:cudaMemcpuHostToDevice</a:t>
            </a:r>
            <a:r>
              <a:rPr lang="en-US" sz="1400" dirty="0">
                <a:latin typeface="Courier New"/>
                <a:cs typeface="Courier New"/>
              </a:rPr>
              <a:t>);</a:t>
            </a:r>
          </a:p>
          <a:p>
            <a:pPr marL="0" indent="0">
              <a:buNone/>
            </a:pPr>
            <a:r>
              <a:rPr lang="en-US" sz="1400" b="1" dirty="0" smtClean="0">
                <a:latin typeface="Courier New"/>
                <a:cs typeface="Courier New"/>
              </a:rPr>
              <a:t>//Call Kernel (in next slide)</a:t>
            </a:r>
          </a:p>
          <a:p>
            <a:pPr marL="0" indent="0">
              <a:buNone/>
            </a:pPr>
            <a:r>
              <a:rPr lang="en-US" sz="1400" b="1" dirty="0" smtClean="0">
                <a:latin typeface="Courier New"/>
                <a:cs typeface="Courier New"/>
              </a:rPr>
              <a:t>//Copy result from GPU to CPU</a:t>
            </a:r>
            <a:endParaRPr lang="en-US" sz="1400" b="1" dirty="0">
              <a:latin typeface="Courier New"/>
              <a:cs typeface="Courier New"/>
            </a:endParaRPr>
          </a:p>
          <a:p>
            <a:pPr marL="0" indent="0">
              <a:buNone/>
            </a:pPr>
            <a:r>
              <a:rPr lang="en-US" sz="1400" dirty="0" err="1">
                <a:latin typeface="Courier New"/>
                <a:cs typeface="Courier New"/>
              </a:rPr>
              <a:t>cudaMemcpy</a:t>
            </a:r>
            <a:r>
              <a:rPr lang="en-US" sz="1400" dirty="0" smtClean="0">
                <a:latin typeface="Courier New"/>
                <a:cs typeface="Courier New"/>
              </a:rPr>
              <a:t>(</a:t>
            </a:r>
            <a:r>
              <a:rPr lang="en-US" sz="1400" dirty="0" err="1" smtClean="0">
                <a:latin typeface="Courier New"/>
                <a:cs typeface="Courier New"/>
              </a:rPr>
              <a:t>c,dev_c</a:t>
            </a:r>
            <a:r>
              <a:rPr lang="en-US" sz="1400" dirty="0" smtClean="0">
                <a:latin typeface="Courier New"/>
                <a:cs typeface="Courier New"/>
              </a:rPr>
              <a:t>, </a:t>
            </a:r>
            <a:r>
              <a:rPr lang="en-US" sz="1400" dirty="0">
                <a:latin typeface="Courier New"/>
                <a:cs typeface="Courier New"/>
              </a:rPr>
              <a:t>N*</a:t>
            </a:r>
            <a:r>
              <a:rPr lang="en-US" sz="1400" dirty="0" err="1">
                <a:latin typeface="Courier New"/>
                <a:cs typeface="Courier New"/>
              </a:rPr>
              <a:t>sizeof</a:t>
            </a:r>
            <a:r>
              <a:rPr lang="en-US" sz="1400" dirty="0">
                <a:latin typeface="Courier New"/>
                <a:cs typeface="Courier New"/>
              </a:rPr>
              <a:t>(</a:t>
            </a:r>
            <a:r>
              <a:rPr lang="en-US" sz="1400" dirty="0" err="1">
                <a:latin typeface="Courier New"/>
                <a:cs typeface="Courier New"/>
              </a:rPr>
              <a:t>int</a:t>
            </a:r>
            <a:r>
              <a:rPr lang="en-US" sz="1400" dirty="0">
                <a:latin typeface="Courier New"/>
                <a:cs typeface="Courier New"/>
              </a:rPr>
              <a:t>), </a:t>
            </a:r>
            <a:r>
              <a:rPr lang="en-US" sz="1400" dirty="0" err="1" smtClean="0">
                <a:latin typeface="Courier New"/>
                <a:cs typeface="Courier New"/>
              </a:rPr>
              <a:t>cudaMemcpuKind:cudaMemcpuDeviceToHost</a:t>
            </a:r>
            <a:r>
              <a:rPr lang="en-US" sz="1400" dirty="0" smtClean="0">
                <a:latin typeface="Courier New"/>
                <a:cs typeface="Courier New"/>
              </a:rPr>
              <a:t>)</a:t>
            </a:r>
            <a:r>
              <a:rPr lang="en-US" sz="1400" dirty="0">
                <a:latin typeface="Courier New"/>
                <a:cs typeface="Courier New"/>
              </a:rPr>
              <a:t>;</a:t>
            </a:r>
          </a:p>
          <a:p>
            <a:pPr marL="0" indent="0">
              <a:buNone/>
            </a:pPr>
            <a:r>
              <a:rPr lang="en-US" sz="1400" b="1" dirty="0" smtClean="0">
                <a:latin typeface="Courier New"/>
                <a:cs typeface="Courier New"/>
              </a:rPr>
              <a:t>//Free memory</a:t>
            </a:r>
          </a:p>
          <a:p>
            <a:pPr marL="0" indent="0">
              <a:buNone/>
            </a:pPr>
            <a:r>
              <a:rPr lang="en-US" sz="1400" dirty="0" err="1" smtClean="0">
                <a:latin typeface="Courier New"/>
                <a:cs typeface="Courier New"/>
              </a:rPr>
              <a:t>cudaFree</a:t>
            </a:r>
            <a:r>
              <a:rPr lang="en-US" sz="1400" dirty="0" smtClean="0">
                <a:latin typeface="Courier New"/>
                <a:cs typeface="Courier New"/>
              </a:rPr>
              <a:t>(</a:t>
            </a:r>
            <a:r>
              <a:rPr lang="en-US" sz="1400" dirty="0" err="1" smtClean="0">
                <a:latin typeface="Courier New"/>
                <a:cs typeface="Courier New"/>
              </a:rPr>
              <a:t>dev_a</a:t>
            </a:r>
            <a:r>
              <a:rPr lang="en-US" sz="1400" dirty="0" smtClean="0">
                <a:latin typeface="Courier New"/>
                <a:cs typeface="Courier New"/>
              </a:rPr>
              <a:t>);</a:t>
            </a:r>
            <a:r>
              <a:rPr lang="en-US" sz="1400" dirty="0">
                <a:latin typeface="Courier New"/>
                <a:cs typeface="Courier New"/>
              </a:rPr>
              <a:t> </a:t>
            </a:r>
            <a:r>
              <a:rPr lang="en-US" sz="1400" dirty="0" err="1">
                <a:latin typeface="Courier New"/>
                <a:cs typeface="Courier New"/>
              </a:rPr>
              <a:t>cudaFree</a:t>
            </a:r>
            <a:r>
              <a:rPr lang="en-US" sz="1400" dirty="0">
                <a:latin typeface="Courier New"/>
                <a:cs typeface="Courier New"/>
              </a:rPr>
              <a:t>(</a:t>
            </a:r>
            <a:r>
              <a:rPr lang="en-US" sz="1400" dirty="0" err="1" smtClean="0">
                <a:latin typeface="Courier New"/>
                <a:cs typeface="Courier New"/>
              </a:rPr>
              <a:t>dev_b</a:t>
            </a:r>
            <a:r>
              <a:rPr lang="en-US" sz="1400" dirty="0" smtClean="0">
                <a:latin typeface="Courier New"/>
                <a:cs typeface="Courier New"/>
              </a:rPr>
              <a:t>);</a:t>
            </a:r>
            <a:r>
              <a:rPr lang="en-US" sz="1400" dirty="0">
                <a:latin typeface="Courier New"/>
                <a:cs typeface="Courier New"/>
              </a:rPr>
              <a:t> </a:t>
            </a:r>
            <a:r>
              <a:rPr lang="en-US" sz="1400" dirty="0" err="1">
                <a:latin typeface="Courier New"/>
                <a:cs typeface="Courier New"/>
              </a:rPr>
              <a:t>cudaFree</a:t>
            </a:r>
            <a:r>
              <a:rPr lang="en-US" sz="1400" dirty="0">
                <a:latin typeface="Courier New"/>
                <a:cs typeface="Courier New"/>
              </a:rPr>
              <a:t>(</a:t>
            </a:r>
            <a:r>
              <a:rPr lang="en-US" sz="1400" dirty="0" err="1" smtClean="0">
                <a:latin typeface="Courier New"/>
                <a:cs typeface="Courier New"/>
              </a:rPr>
              <a:t>dev_c</a:t>
            </a:r>
            <a:r>
              <a:rPr lang="en-US" sz="1400" dirty="0" smtClean="0">
                <a:latin typeface="Courier New"/>
                <a:cs typeface="Courier New"/>
              </a:rPr>
              <a:t>)</a:t>
            </a:r>
            <a:r>
              <a:rPr lang="en-US" sz="1400" dirty="0">
                <a:latin typeface="Courier New"/>
                <a:cs typeface="Courier New"/>
              </a:rPr>
              <a:t>;</a:t>
            </a:r>
          </a:p>
          <a:p>
            <a:pPr marL="0" indent="0">
              <a:buNone/>
            </a:pPr>
            <a:endParaRPr lang="en-US" sz="1400" b="1" dirty="0">
              <a:latin typeface="Courier New"/>
              <a:cs typeface="Courier New"/>
            </a:endParaRPr>
          </a:p>
          <a:p>
            <a:pPr marL="0" indent="0">
              <a:buNone/>
            </a:pPr>
            <a:endParaRPr lang="en-US" sz="1400" b="1" dirty="0" smtClean="0">
              <a:latin typeface="Courier New"/>
              <a:cs typeface="Courier New"/>
            </a:endParaRPr>
          </a:p>
          <a:p>
            <a:pPr marL="0" indent="0">
              <a:buNone/>
            </a:pPr>
            <a:endParaRPr lang="en-US" sz="1400" dirty="0">
              <a:latin typeface="Courier New"/>
              <a:cs typeface="Courier New"/>
            </a:endParaRPr>
          </a:p>
          <a:p>
            <a:pPr marL="0" indent="0">
              <a:buNone/>
            </a:pPr>
            <a:endParaRPr lang="en-US" sz="1400" dirty="0" smtClean="0">
              <a:latin typeface="Courier New"/>
              <a:cs typeface="Courier New"/>
            </a:endParaRPr>
          </a:p>
          <a:p>
            <a:pPr marL="0" indent="0">
              <a:buNone/>
            </a:pPr>
            <a:endParaRPr lang="en-US" sz="1400" dirty="0">
              <a:latin typeface="Courier New"/>
              <a:cs typeface="Courier New"/>
            </a:endParaRPr>
          </a:p>
          <a:p>
            <a:pPr marL="0" indent="0">
              <a:buNone/>
            </a:pPr>
            <a:endParaRPr lang="en-US" sz="1400" dirty="0" smtClean="0">
              <a:latin typeface="Courier New"/>
              <a:cs typeface="Courier New"/>
            </a:endParaRPr>
          </a:p>
          <a:p>
            <a:pPr marL="0" indent="0">
              <a:buNone/>
            </a:pPr>
            <a:endParaRPr lang="en-US" sz="1400" dirty="0">
              <a:latin typeface="Courier New"/>
              <a:cs typeface="Courier New"/>
            </a:endParaRPr>
          </a:p>
          <a:p>
            <a:pPr marL="0" indent="0">
              <a:buNone/>
            </a:pPr>
            <a:endParaRPr lang="en-US" sz="1400" dirty="0" smtClean="0">
              <a:latin typeface="Courier New"/>
              <a:cs typeface="Courier New"/>
            </a:endParaRPr>
          </a:p>
          <a:p>
            <a:pPr marL="0" indent="0">
              <a:buNone/>
            </a:pPr>
            <a:endParaRPr lang="en-US" sz="1400" dirty="0">
              <a:latin typeface="Courier New"/>
              <a:cs typeface="Courier New"/>
            </a:endParaRPr>
          </a:p>
          <a:p>
            <a:pPr marL="0" indent="0">
              <a:buNone/>
            </a:pPr>
            <a:endParaRPr lang="en-US" sz="1400" dirty="0" smtClean="0">
              <a:latin typeface="Courier New"/>
              <a:cs typeface="Courier New"/>
            </a:endParaRPr>
          </a:p>
          <a:p>
            <a:pPr marL="0" indent="0">
              <a:buNone/>
            </a:pPr>
            <a:endParaRPr lang="en-US" sz="1400" dirty="0">
              <a:latin typeface="Courier New"/>
              <a:cs typeface="Courier New"/>
            </a:endParaRPr>
          </a:p>
          <a:p>
            <a:pPr marL="0" indent="0">
              <a:buNone/>
            </a:pPr>
            <a:endParaRPr lang="en-US" sz="1400" dirty="0" smtClean="0">
              <a:latin typeface="Courier New"/>
              <a:cs typeface="Courier New"/>
            </a:endParaRPr>
          </a:p>
          <a:p>
            <a:pPr marL="0" indent="0">
              <a:buNone/>
            </a:pPr>
            <a:r>
              <a:rPr lang="en-US" sz="1400" dirty="0">
                <a:latin typeface="Courier New"/>
                <a:cs typeface="Courier New"/>
              </a:rPr>
              <a:t>}</a:t>
            </a:r>
            <a:r>
              <a:rPr lang="en-US" sz="1400" dirty="0" smtClean="0">
                <a:latin typeface="Courier New"/>
                <a:cs typeface="Courier New"/>
              </a:rPr>
              <a:t> </a:t>
            </a:r>
            <a:endParaRPr lang="en-US" sz="1400" dirty="0">
              <a:latin typeface="Courier New"/>
              <a:cs typeface="Courier New"/>
            </a:endParaRPr>
          </a:p>
          <a:p>
            <a:pPr marL="0" indent="0">
              <a:buNone/>
            </a:pPr>
            <a:r>
              <a:rPr lang="en-US" sz="1400" dirty="0" smtClean="0">
                <a:latin typeface="Courier New"/>
                <a:cs typeface="Courier New"/>
              </a:rPr>
              <a:t>  </a:t>
            </a:r>
            <a:endParaRPr lang="en-US" sz="14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368505" cy="738664"/>
          </a:xfrm>
          <a:prstGeom prst="rect">
            <a:avLst/>
          </a:prstGeom>
          <a:noFill/>
        </p:spPr>
        <p:txBody>
          <a:bodyPr wrap="square" rtlCol="0">
            <a:spAutoFit/>
          </a:bodyPr>
          <a:lstStyle/>
          <a:p>
            <a:r>
              <a:rPr lang="en-US" sz="4200" dirty="0" smtClean="0">
                <a:latin typeface="Arial"/>
                <a:cs typeface="Arial"/>
              </a:rPr>
              <a:t>CUDA memory management:</a:t>
            </a:r>
            <a:endParaRPr lang="en-US" sz="4200" dirty="0">
              <a:latin typeface="Arial"/>
              <a:cs typeface="Arial"/>
            </a:endParaRPr>
          </a:p>
        </p:txBody>
      </p:sp>
      <p:sp>
        <p:nvSpPr>
          <p:cNvPr id="2" name="TextBox 1"/>
          <p:cNvSpPr txBox="1"/>
          <p:nvPr/>
        </p:nvSpPr>
        <p:spPr>
          <a:xfrm>
            <a:off x="4773276" y="3150909"/>
            <a:ext cx="4155563" cy="1723549"/>
          </a:xfrm>
          <a:prstGeom prst="rect">
            <a:avLst/>
          </a:prstGeom>
          <a:noFill/>
          <a:ln>
            <a:solidFill>
              <a:schemeClr val="tx1"/>
            </a:solidFill>
          </a:ln>
        </p:spPr>
        <p:txBody>
          <a:bodyPr wrap="square" rtlCol="0">
            <a:spAutoFit/>
          </a:bodyPr>
          <a:lstStyle/>
          <a:p>
            <a:r>
              <a:rPr lang="en-US" sz="1400" b="1" dirty="0">
                <a:latin typeface="Courier New"/>
                <a:cs typeface="Courier New"/>
              </a:rPr>
              <a:t>// Initialize vectors on </a:t>
            </a:r>
            <a:r>
              <a:rPr lang="en-US" sz="1400" b="1" dirty="0" smtClean="0">
                <a:latin typeface="Courier New"/>
                <a:cs typeface="Courier New"/>
              </a:rPr>
              <a:t>host</a:t>
            </a:r>
          </a:p>
          <a:p>
            <a:r>
              <a:rPr lang="en-US" sz="1400" dirty="0" err="1">
                <a:latin typeface="Courier New"/>
                <a:cs typeface="Courier New"/>
              </a:rPr>
              <a:t>i</a:t>
            </a:r>
            <a:r>
              <a:rPr lang="en-US" sz="1400" dirty="0" err="1" smtClean="0">
                <a:latin typeface="Courier New"/>
                <a:cs typeface="Courier New"/>
              </a:rPr>
              <a:t>nt</a:t>
            </a:r>
            <a:r>
              <a:rPr lang="en-US" sz="1400" dirty="0" smtClean="0">
                <a:latin typeface="Courier New"/>
                <a:cs typeface="Courier New"/>
              </a:rPr>
              <a:t> p;</a:t>
            </a:r>
            <a:endParaRPr lang="en-US" sz="1400" dirty="0">
              <a:latin typeface="Courier New"/>
              <a:cs typeface="Courier New"/>
            </a:endParaRPr>
          </a:p>
          <a:p>
            <a:r>
              <a:rPr lang="en-US" sz="1400" dirty="0" smtClean="0">
                <a:latin typeface="Courier New"/>
                <a:cs typeface="Courier New"/>
              </a:rPr>
              <a:t>for</a:t>
            </a:r>
            <a:r>
              <a:rPr lang="en-US" sz="1400" dirty="0">
                <a:latin typeface="Courier New"/>
                <a:cs typeface="Courier New"/>
              </a:rPr>
              <a:t>( </a:t>
            </a:r>
            <a:r>
              <a:rPr lang="en-US" sz="1400" dirty="0" smtClean="0">
                <a:latin typeface="Courier New"/>
                <a:cs typeface="Courier New"/>
              </a:rPr>
              <a:t>p </a:t>
            </a:r>
            <a:r>
              <a:rPr lang="en-US" sz="1400" dirty="0">
                <a:latin typeface="Courier New"/>
                <a:cs typeface="Courier New"/>
              </a:rPr>
              <a:t>= 0; </a:t>
            </a:r>
            <a:r>
              <a:rPr lang="en-US" sz="1400" dirty="0" smtClean="0">
                <a:latin typeface="Courier New"/>
                <a:cs typeface="Courier New"/>
              </a:rPr>
              <a:t>p </a:t>
            </a:r>
            <a:r>
              <a:rPr lang="en-US" sz="1400" dirty="0">
                <a:latin typeface="Courier New"/>
                <a:cs typeface="Courier New"/>
              </a:rPr>
              <a:t>&lt; n; </a:t>
            </a:r>
            <a:r>
              <a:rPr lang="en-US" sz="1400" dirty="0" smtClean="0">
                <a:latin typeface="Courier New"/>
                <a:cs typeface="Courier New"/>
              </a:rPr>
              <a:t>p+</a:t>
            </a:r>
            <a:r>
              <a:rPr lang="en-US" sz="1400" dirty="0">
                <a:latin typeface="Courier New"/>
                <a:cs typeface="Courier New"/>
              </a:rPr>
              <a:t>+ ) {</a:t>
            </a:r>
          </a:p>
          <a:p>
            <a:r>
              <a:rPr lang="en-US" sz="1400" dirty="0">
                <a:latin typeface="Courier New"/>
                <a:cs typeface="Courier New"/>
              </a:rPr>
              <a:t>        </a:t>
            </a:r>
            <a:r>
              <a:rPr lang="en-US" sz="1400" dirty="0" smtClean="0">
                <a:latin typeface="Courier New"/>
                <a:cs typeface="Courier New"/>
              </a:rPr>
              <a:t>a[p] </a:t>
            </a:r>
            <a:r>
              <a:rPr lang="en-US" sz="1400" dirty="0">
                <a:latin typeface="Courier New"/>
                <a:cs typeface="Courier New"/>
              </a:rPr>
              <a:t>= sin</a:t>
            </a:r>
            <a:r>
              <a:rPr lang="en-US" sz="1400" dirty="0" smtClean="0">
                <a:latin typeface="Courier New"/>
                <a:cs typeface="Courier New"/>
              </a:rPr>
              <a:t>(p)</a:t>
            </a:r>
            <a:r>
              <a:rPr lang="en-US" sz="1400" dirty="0">
                <a:latin typeface="Courier New"/>
                <a:cs typeface="Courier New"/>
              </a:rPr>
              <a:t>*sin</a:t>
            </a:r>
            <a:r>
              <a:rPr lang="en-US" sz="1400" dirty="0" smtClean="0">
                <a:latin typeface="Courier New"/>
                <a:cs typeface="Courier New"/>
              </a:rPr>
              <a:t>(p)</a:t>
            </a:r>
            <a:r>
              <a:rPr lang="en-US" sz="1400" dirty="0">
                <a:latin typeface="Courier New"/>
                <a:cs typeface="Courier New"/>
              </a:rPr>
              <a:t>;</a:t>
            </a:r>
          </a:p>
          <a:p>
            <a:r>
              <a:rPr lang="en-US" sz="1400" dirty="0">
                <a:latin typeface="Courier New"/>
                <a:cs typeface="Courier New"/>
              </a:rPr>
              <a:t>        </a:t>
            </a:r>
            <a:r>
              <a:rPr lang="en-US" sz="1400" dirty="0" smtClean="0">
                <a:latin typeface="Courier New"/>
                <a:cs typeface="Courier New"/>
              </a:rPr>
              <a:t>b[p] </a:t>
            </a:r>
            <a:r>
              <a:rPr lang="en-US" sz="1400" dirty="0">
                <a:latin typeface="Courier New"/>
                <a:cs typeface="Courier New"/>
              </a:rPr>
              <a:t>= </a:t>
            </a:r>
            <a:r>
              <a:rPr lang="en-US" sz="1400" dirty="0" err="1">
                <a:latin typeface="Courier New"/>
                <a:cs typeface="Courier New"/>
              </a:rPr>
              <a:t>cos</a:t>
            </a:r>
            <a:r>
              <a:rPr lang="en-US" sz="1400" dirty="0" smtClean="0">
                <a:latin typeface="Courier New"/>
                <a:cs typeface="Courier New"/>
              </a:rPr>
              <a:t>(p)</a:t>
            </a:r>
            <a:r>
              <a:rPr lang="en-US" sz="1400" dirty="0">
                <a:latin typeface="Courier New"/>
                <a:cs typeface="Courier New"/>
              </a:rPr>
              <a:t>*</a:t>
            </a:r>
            <a:r>
              <a:rPr lang="en-US" sz="1400" dirty="0" err="1">
                <a:latin typeface="Courier New"/>
                <a:cs typeface="Courier New"/>
              </a:rPr>
              <a:t>cos</a:t>
            </a:r>
            <a:r>
              <a:rPr lang="en-US" sz="1400" dirty="0" smtClean="0">
                <a:latin typeface="Courier New"/>
                <a:cs typeface="Courier New"/>
              </a:rPr>
              <a:t>(p); </a:t>
            </a:r>
          </a:p>
          <a:p>
            <a:r>
              <a:rPr lang="en-US" sz="1400" dirty="0" smtClean="0">
                <a:latin typeface="Courier New"/>
                <a:cs typeface="Courier New"/>
              </a:rPr>
              <a:t>}</a:t>
            </a:r>
            <a:endParaRPr lang="en-US" dirty="0"/>
          </a:p>
          <a:p>
            <a:r>
              <a:rPr lang="en-US" dirty="0"/>
              <a:t> </a:t>
            </a:r>
          </a:p>
        </p:txBody>
      </p:sp>
      <p:sp>
        <p:nvSpPr>
          <p:cNvPr id="8" name="TextBox 7"/>
          <p:cNvSpPr txBox="1"/>
          <p:nvPr/>
        </p:nvSpPr>
        <p:spPr>
          <a:xfrm>
            <a:off x="4859097" y="1539061"/>
            <a:ext cx="1834774" cy="369332"/>
          </a:xfrm>
          <a:prstGeom prst="rect">
            <a:avLst/>
          </a:prstGeom>
          <a:noFill/>
          <a:ln>
            <a:solidFill>
              <a:schemeClr val="tx1"/>
            </a:solidFill>
          </a:ln>
        </p:spPr>
        <p:txBody>
          <a:bodyPr wrap="square" rtlCol="0">
            <a:spAutoFit/>
          </a:bodyPr>
          <a:lstStyle/>
          <a:p>
            <a:r>
              <a:rPr lang="en-US" dirty="0" err="1"/>
              <a:t>g</a:t>
            </a:r>
            <a:r>
              <a:rPr lang="en-US" dirty="0" err="1" smtClean="0"/>
              <a:t>pucode.cu</a:t>
            </a:r>
            <a:endParaRPr lang="en-US" dirty="0"/>
          </a:p>
        </p:txBody>
      </p:sp>
    </p:spTree>
    <p:extLst>
      <p:ext uri="{BB962C8B-B14F-4D97-AF65-F5344CB8AC3E}">
        <p14:creationId xmlns:p14="http://schemas.microsoft.com/office/powerpoint/2010/main" val="36736905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368505" cy="738664"/>
          </a:xfrm>
          <a:prstGeom prst="rect">
            <a:avLst/>
          </a:prstGeom>
          <a:noFill/>
        </p:spPr>
        <p:txBody>
          <a:bodyPr wrap="square" rtlCol="0">
            <a:spAutoFit/>
          </a:bodyPr>
          <a:lstStyle/>
          <a:p>
            <a:r>
              <a:rPr lang="en-US" sz="4200" dirty="0" smtClean="0">
                <a:latin typeface="Arial"/>
                <a:cs typeface="Arial"/>
              </a:rPr>
              <a:t>Vector launch kernel:</a:t>
            </a:r>
            <a:endParaRPr lang="en-US" sz="4200" dirty="0">
              <a:latin typeface="Arial"/>
              <a:cs typeface="Arial"/>
            </a:endParaRPr>
          </a:p>
        </p:txBody>
      </p:sp>
      <p:sp>
        <p:nvSpPr>
          <p:cNvPr id="6" name="Content Placeholder 8"/>
          <p:cNvSpPr txBox="1">
            <a:spLocks/>
          </p:cNvSpPr>
          <p:nvPr/>
        </p:nvSpPr>
        <p:spPr>
          <a:xfrm>
            <a:off x="457200" y="1614029"/>
            <a:ext cx="7690635" cy="10974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smtClean="0">
                <a:latin typeface="Courier New"/>
                <a:cs typeface="Courier New"/>
              </a:rPr>
              <a:t>add&lt;&lt;&lt;1,1&gt;&gt;&gt;(</a:t>
            </a:r>
            <a:r>
              <a:rPr lang="en-US" sz="2200" dirty="0" err="1" smtClean="0">
                <a:latin typeface="Courier New"/>
                <a:cs typeface="Courier New"/>
              </a:rPr>
              <a:t>dev_a</a:t>
            </a:r>
            <a:r>
              <a:rPr lang="en-US" sz="2200" dirty="0" smtClean="0">
                <a:latin typeface="Courier New"/>
                <a:cs typeface="Courier New"/>
              </a:rPr>
              <a:t>, </a:t>
            </a:r>
            <a:r>
              <a:rPr lang="en-US" sz="2200" dirty="0" err="1" smtClean="0">
                <a:latin typeface="Courier New"/>
                <a:cs typeface="Courier New"/>
              </a:rPr>
              <a:t>dev_b</a:t>
            </a:r>
            <a:r>
              <a:rPr lang="en-US" sz="2200" dirty="0" smtClean="0">
                <a:latin typeface="Courier New"/>
                <a:cs typeface="Courier New"/>
              </a:rPr>
              <a:t>, </a:t>
            </a:r>
            <a:r>
              <a:rPr lang="en-US" sz="2200" dirty="0" err="1" smtClean="0">
                <a:latin typeface="Courier New"/>
                <a:cs typeface="Courier New"/>
              </a:rPr>
              <a:t>dev_c</a:t>
            </a:r>
            <a:r>
              <a:rPr lang="en-US" sz="2200" dirty="0" smtClean="0">
                <a:latin typeface="Courier New"/>
                <a:cs typeface="Courier New"/>
              </a:rPr>
              <a:t>);//serial</a:t>
            </a:r>
          </a:p>
          <a:p>
            <a:pPr marL="0" indent="0">
              <a:buFont typeface="Arial"/>
              <a:buNone/>
            </a:pPr>
            <a:endParaRPr lang="en-US" sz="2800" dirty="0">
              <a:latin typeface="Arial"/>
              <a:cs typeface="Arial"/>
            </a:endParaRPr>
          </a:p>
        </p:txBody>
      </p:sp>
      <p:sp>
        <p:nvSpPr>
          <p:cNvPr id="8" name="Content Placeholder 8"/>
          <p:cNvSpPr txBox="1">
            <a:spLocks/>
          </p:cNvSpPr>
          <p:nvPr/>
        </p:nvSpPr>
        <p:spPr>
          <a:xfrm>
            <a:off x="403632" y="2914172"/>
            <a:ext cx="8077200" cy="182228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smtClean="0">
                <a:latin typeface="Courier New"/>
                <a:cs typeface="Courier New"/>
              </a:rPr>
              <a:t>add&lt;&lt;&lt;N/256,256&gt;&gt;&gt;(</a:t>
            </a:r>
            <a:r>
              <a:rPr lang="en-US" sz="2200" dirty="0" err="1" smtClean="0">
                <a:latin typeface="Courier New"/>
                <a:cs typeface="Courier New"/>
              </a:rPr>
              <a:t>dev_a</a:t>
            </a:r>
            <a:r>
              <a:rPr lang="en-US" sz="2200" dirty="0" smtClean="0">
                <a:latin typeface="Courier New"/>
                <a:cs typeface="Courier New"/>
              </a:rPr>
              <a:t>, </a:t>
            </a:r>
            <a:r>
              <a:rPr lang="en-US" sz="2200" dirty="0" err="1" smtClean="0">
                <a:latin typeface="Courier New"/>
                <a:cs typeface="Courier New"/>
              </a:rPr>
              <a:t>dev_b</a:t>
            </a:r>
            <a:r>
              <a:rPr lang="en-US" sz="2200" dirty="0" smtClean="0">
                <a:latin typeface="Courier New"/>
                <a:cs typeface="Courier New"/>
              </a:rPr>
              <a:t>, </a:t>
            </a:r>
            <a:r>
              <a:rPr lang="en-US" sz="2200" dirty="0" err="1" smtClean="0">
                <a:latin typeface="Courier New"/>
                <a:cs typeface="Courier New"/>
              </a:rPr>
              <a:t>dev_c</a:t>
            </a:r>
            <a:r>
              <a:rPr lang="en-US" sz="2200" dirty="0" smtClean="0">
                <a:latin typeface="Courier New"/>
                <a:cs typeface="Courier New"/>
              </a:rPr>
              <a:t>);//parallel</a:t>
            </a:r>
          </a:p>
          <a:p>
            <a:pPr marL="0" indent="0">
              <a:buNone/>
            </a:pPr>
            <a:endParaRPr lang="en-US" sz="2200" dirty="0">
              <a:latin typeface="Courier New"/>
              <a:cs typeface="Courier New"/>
            </a:endParaRPr>
          </a:p>
          <a:p>
            <a:pPr marL="0" indent="0">
              <a:buNone/>
            </a:pPr>
            <a:r>
              <a:rPr lang="en-US" sz="2200" dirty="0" smtClean="0">
                <a:latin typeface="Courier New"/>
                <a:cs typeface="Courier New"/>
              </a:rPr>
              <a:t>//Number of blocks in grid = N/256 = </a:t>
            </a:r>
            <a:r>
              <a:rPr lang="en-US" sz="2200" dirty="0" err="1" smtClean="0">
                <a:latin typeface="Courier New"/>
                <a:cs typeface="Courier New"/>
              </a:rPr>
              <a:t>gridSize</a:t>
            </a:r>
            <a:endParaRPr lang="en-US" sz="2200" dirty="0" smtClean="0">
              <a:latin typeface="Courier New"/>
              <a:cs typeface="Courier New"/>
            </a:endParaRPr>
          </a:p>
          <a:p>
            <a:pPr marL="0" indent="0">
              <a:buNone/>
            </a:pPr>
            <a:r>
              <a:rPr lang="en-US" sz="2200" dirty="0" smtClean="0">
                <a:latin typeface="Courier New"/>
                <a:cs typeface="Courier New"/>
              </a:rPr>
              <a:t>//Number of threads per block = 256 = </a:t>
            </a:r>
            <a:r>
              <a:rPr lang="en-US" sz="2200" dirty="0" err="1" smtClean="0">
                <a:latin typeface="Courier New"/>
                <a:cs typeface="Courier New"/>
              </a:rPr>
              <a:t>blockSize</a:t>
            </a:r>
            <a:endParaRPr lang="en-US" sz="2200" dirty="0">
              <a:latin typeface="Courier New"/>
              <a:cs typeface="Courier New"/>
            </a:endParaRPr>
          </a:p>
        </p:txBody>
      </p:sp>
    </p:spTree>
    <p:extLst>
      <p:ext uri="{BB962C8B-B14F-4D97-AF65-F5344CB8AC3E}">
        <p14:creationId xmlns:p14="http://schemas.microsoft.com/office/powerpoint/2010/main" val="14378660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GPU: Graphics Processing Unit</a:t>
            </a:r>
          </a:p>
          <a:p>
            <a:pPr lvl="1">
              <a:buFont typeface="Wingdings" charset="2"/>
              <a:buChar char="Ø"/>
            </a:pPr>
            <a:r>
              <a:rPr lang="en-US" sz="2600" dirty="0" smtClean="0">
                <a:latin typeface="Arial"/>
                <a:cs typeface="Arial"/>
              </a:rPr>
              <a:t>Designed to rapidly manipulate and alter memory in such a way so as to accelerate the building of images in a frame buffer intended for output to a display. </a:t>
            </a:r>
          </a:p>
          <a:p>
            <a:pPr lvl="1">
              <a:buFont typeface="Wingdings" charset="2"/>
              <a:buChar char="Ø"/>
            </a:pPr>
            <a:r>
              <a:rPr lang="en-US" sz="2600" dirty="0" smtClean="0">
                <a:latin typeface="Arial"/>
                <a:cs typeface="Arial"/>
              </a:rPr>
              <a:t>The term was popularized by NVIDIA in 1999. </a:t>
            </a: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3352800" cy="738664"/>
          </a:xfrm>
          <a:prstGeom prst="rect">
            <a:avLst/>
          </a:prstGeom>
          <a:noFill/>
        </p:spPr>
        <p:txBody>
          <a:bodyPr wrap="square" rtlCol="0">
            <a:spAutoFit/>
          </a:bodyPr>
          <a:lstStyle/>
          <a:p>
            <a:r>
              <a:rPr lang="en-US" sz="4200" dirty="0" smtClean="0">
                <a:latin typeface="Arial"/>
                <a:cs typeface="Arial"/>
              </a:rPr>
              <a:t>History:</a:t>
            </a:r>
            <a:endParaRPr lang="en-US" sz="4200" dirty="0">
              <a:latin typeface="Arial"/>
              <a:cs typeface="Arial"/>
            </a:endParaRPr>
          </a:p>
        </p:txBody>
      </p:sp>
    </p:spTree>
    <p:extLst>
      <p:ext uri="{BB962C8B-B14F-4D97-AF65-F5344CB8AC3E}">
        <p14:creationId xmlns:p14="http://schemas.microsoft.com/office/powerpoint/2010/main" val="11595722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70373" y="1620762"/>
            <a:ext cx="8516427" cy="4644571"/>
          </a:xfrm>
        </p:spPr>
        <p:txBody>
          <a:bodyPr>
            <a:normAutofit/>
          </a:bodyPr>
          <a:lstStyle/>
          <a:p>
            <a:pPr marL="0" indent="0">
              <a:buNone/>
            </a:pPr>
            <a:r>
              <a:rPr lang="en-US" sz="2200" dirty="0" smtClean="0">
                <a:latin typeface="Courier New"/>
                <a:cs typeface="Courier New"/>
              </a:rPr>
              <a:t>//</a:t>
            </a:r>
            <a:r>
              <a:rPr lang="en-US" sz="2000" b="1" dirty="0" err="1" smtClean="0">
                <a:latin typeface="Courier New"/>
                <a:cs typeface="Courier New"/>
              </a:rPr>
              <a:t>vector_add_kernel</a:t>
            </a:r>
            <a:r>
              <a:rPr lang="en-US" sz="2000" b="1" dirty="0" smtClean="0">
                <a:latin typeface="Courier New"/>
                <a:cs typeface="Courier New"/>
              </a:rPr>
              <a:t> </a:t>
            </a:r>
            <a:r>
              <a:rPr lang="en-US" sz="2000" b="1" dirty="0" err="1" smtClean="0">
                <a:latin typeface="Courier New"/>
                <a:cs typeface="Courier New"/>
              </a:rPr>
              <a:t>gpu</a:t>
            </a:r>
            <a:r>
              <a:rPr lang="en-US" sz="2000" b="1" dirty="0" smtClean="0">
                <a:latin typeface="Courier New"/>
                <a:cs typeface="Courier New"/>
              </a:rPr>
              <a:t> code (serial)</a:t>
            </a:r>
          </a:p>
          <a:p>
            <a:pPr marL="0" indent="0">
              <a:buNone/>
            </a:pPr>
            <a:r>
              <a:rPr lang="en-US" sz="2000" dirty="0">
                <a:latin typeface="Courier New"/>
                <a:cs typeface="Courier New"/>
              </a:rPr>
              <a:t>s</a:t>
            </a:r>
            <a:r>
              <a:rPr lang="en-US" sz="2000" dirty="0" smtClean="0">
                <a:latin typeface="Courier New"/>
                <a:cs typeface="Courier New"/>
              </a:rPr>
              <a:t>tatic </a:t>
            </a:r>
            <a:r>
              <a:rPr lang="en-US" sz="2000" dirty="0" err="1" smtClean="0">
                <a:latin typeface="Courier New"/>
                <a:cs typeface="Courier New"/>
              </a:rPr>
              <a:t>const</a:t>
            </a:r>
            <a:r>
              <a:rPr lang="en-US" sz="2000" dirty="0" smtClean="0">
                <a:latin typeface="Courier New"/>
                <a:cs typeface="Courier New"/>
              </a:rPr>
              <a:t> </a:t>
            </a:r>
            <a:r>
              <a:rPr lang="en-US" sz="2000" dirty="0" err="1" smtClean="0">
                <a:latin typeface="Courier New"/>
                <a:cs typeface="Courier New"/>
              </a:rPr>
              <a:t>int</a:t>
            </a:r>
            <a:r>
              <a:rPr lang="en-US" sz="2000" dirty="0" smtClean="0">
                <a:latin typeface="Courier New"/>
                <a:cs typeface="Courier New"/>
              </a:rPr>
              <a:t> N=100000;</a:t>
            </a:r>
            <a:endParaRPr lang="en-US" sz="2200" dirty="0" smtClean="0">
              <a:latin typeface="Courier New"/>
              <a:cs typeface="Courier New"/>
            </a:endParaRPr>
          </a:p>
          <a:p>
            <a:pPr marL="0" indent="0">
              <a:buNone/>
            </a:pPr>
            <a:r>
              <a:rPr lang="en-US" sz="2200" dirty="0" smtClean="0">
                <a:latin typeface="Courier New"/>
                <a:cs typeface="Courier New"/>
              </a:rPr>
              <a:t>__global__ void add(</a:t>
            </a:r>
            <a:r>
              <a:rPr lang="en-US" sz="2200" dirty="0" err="1" smtClean="0">
                <a:latin typeface="Courier New"/>
                <a:cs typeface="Courier New"/>
              </a:rPr>
              <a:t>int</a:t>
            </a:r>
            <a:r>
              <a:rPr lang="en-US" sz="2200" dirty="0" smtClean="0">
                <a:latin typeface="Courier New"/>
                <a:cs typeface="Courier New"/>
              </a:rPr>
              <a:t> *a, </a:t>
            </a:r>
            <a:r>
              <a:rPr lang="en-US" sz="2200" dirty="0" err="1" smtClean="0">
                <a:latin typeface="Courier New"/>
                <a:cs typeface="Courier New"/>
              </a:rPr>
              <a:t>int</a:t>
            </a:r>
            <a:r>
              <a:rPr lang="en-US" sz="2200" dirty="0" smtClean="0">
                <a:latin typeface="Courier New"/>
                <a:cs typeface="Courier New"/>
              </a:rPr>
              <a:t> *b, </a:t>
            </a:r>
            <a:r>
              <a:rPr lang="en-US" sz="2200" dirty="0" err="1" smtClean="0">
                <a:latin typeface="Courier New"/>
                <a:cs typeface="Courier New"/>
              </a:rPr>
              <a:t>int</a:t>
            </a:r>
            <a:r>
              <a:rPr lang="en-US" sz="2200" dirty="0" smtClean="0">
                <a:latin typeface="Courier New"/>
                <a:cs typeface="Courier New"/>
              </a:rPr>
              <a:t>* c) </a:t>
            </a:r>
          </a:p>
          <a:p>
            <a:pPr marL="0" indent="0">
              <a:buNone/>
            </a:pPr>
            <a:r>
              <a:rPr lang="en-US" sz="2200" dirty="0" smtClean="0">
                <a:latin typeface="Courier New"/>
                <a:cs typeface="Courier New"/>
              </a:rPr>
              <a:t>{ </a:t>
            </a:r>
          </a:p>
          <a:p>
            <a:pPr marL="0" indent="0">
              <a:buNone/>
            </a:pPr>
            <a:r>
              <a:rPr lang="en-US" sz="2200" dirty="0">
                <a:latin typeface="Courier New"/>
                <a:cs typeface="Courier New"/>
              </a:rPr>
              <a:t>	</a:t>
            </a:r>
            <a:r>
              <a:rPr lang="en-US" sz="2200" dirty="0" smtClean="0">
                <a:latin typeface="Courier New"/>
                <a:cs typeface="Courier New"/>
              </a:rPr>
              <a:t>for(</a:t>
            </a:r>
            <a:r>
              <a:rPr lang="en-US" sz="2200" dirty="0" err="1" smtClean="0">
                <a:latin typeface="Courier New"/>
                <a:cs typeface="Courier New"/>
              </a:rPr>
              <a:t>int</a:t>
            </a:r>
            <a:r>
              <a:rPr lang="en-US" sz="2200" dirty="0" smtClean="0">
                <a:latin typeface="Courier New"/>
                <a:cs typeface="Courier New"/>
              </a:rPr>
              <a:t> i=0;i&lt;</a:t>
            </a:r>
            <a:r>
              <a:rPr lang="en-US" sz="2200" dirty="0" err="1" smtClean="0">
                <a:latin typeface="Courier New"/>
                <a:cs typeface="Courier New"/>
              </a:rPr>
              <a:t>N;i</a:t>
            </a:r>
            <a:r>
              <a:rPr lang="en-US" sz="2200" dirty="0" smtClean="0">
                <a:latin typeface="Courier New"/>
                <a:cs typeface="Courier New"/>
              </a:rPr>
              <a:t>++){</a:t>
            </a:r>
          </a:p>
          <a:p>
            <a:pPr marL="0" indent="0">
              <a:buNone/>
            </a:pPr>
            <a:r>
              <a:rPr lang="en-US" sz="2200" dirty="0" smtClean="0">
                <a:latin typeface="Courier New"/>
                <a:cs typeface="Courier New"/>
              </a:rPr>
              <a:t>	c[i] = a[i] + b[i];</a:t>
            </a:r>
          </a:p>
          <a:p>
            <a:pPr marL="0" indent="0">
              <a:buNone/>
            </a:pPr>
            <a:r>
              <a:rPr lang="en-US" sz="2200" dirty="0" smtClean="0">
                <a:latin typeface="Courier New"/>
                <a:cs typeface="Courier New"/>
              </a:rPr>
              <a:t> } </a:t>
            </a:r>
          </a:p>
          <a:p>
            <a:pPr marL="0" indent="0">
              <a:buNone/>
            </a:pPr>
            <a:r>
              <a:rPr lang="en-US" sz="2200" dirty="0" smtClean="0">
                <a:latin typeface="Courier New"/>
                <a:cs typeface="Courier New"/>
              </a:rPr>
              <a:t>} </a:t>
            </a: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368505" cy="738664"/>
          </a:xfrm>
          <a:prstGeom prst="rect">
            <a:avLst/>
          </a:prstGeom>
          <a:noFill/>
        </p:spPr>
        <p:txBody>
          <a:bodyPr wrap="square" rtlCol="0">
            <a:spAutoFit/>
          </a:bodyPr>
          <a:lstStyle/>
          <a:p>
            <a:r>
              <a:rPr lang="en-US" sz="4200" dirty="0" smtClean="0">
                <a:latin typeface="Arial"/>
                <a:cs typeface="Arial"/>
              </a:rPr>
              <a:t>Vector add kernel function:</a:t>
            </a:r>
            <a:endParaRPr lang="en-US" sz="4200" dirty="0">
              <a:latin typeface="Arial"/>
              <a:cs typeface="Arial"/>
            </a:endParaRPr>
          </a:p>
        </p:txBody>
      </p:sp>
    </p:spTree>
    <p:extLst>
      <p:ext uri="{BB962C8B-B14F-4D97-AF65-F5344CB8AC3E}">
        <p14:creationId xmlns:p14="http://schemas.microsoft.com/office/powerpoint/2010/main" val="8488615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70373" y="1620762"/>
            <a:ext cx="8809297" cy="4644571"/>
          </a:xfrm>
        </p:spPr>
        <p:txBody>
          <a:bodyPr>
            <a:normAutofit/>
          </a:bodyPr>
          <a:lstStyle/>
          <a:p>
            <a:pPr marL="0" indent="0">
              <a:buNone/>
            </a:pPr>
            <a:r>
              <a:rPr lang="en-US" sz="2200" dirty="0" smtClean="0">
                <a:latin typeface="Courier New"/>
                <a:cs typeface="Courier New"/>
              </a:rPr>
              <a:t>//</a:t>
            </a:r>
            <a:r>
              <a:rPr lang="en-US" sz="2000" b="1" dirty="0" err="1" smtClean="0">
                <a:latin typeface="Courier New"/>
                <a:cs typeface="Courier New"/>
              </a:rPr>
              <a:t>vector_add_kernel</a:t>
            </a:r>
            <a:r>
              <a:rPr lang="en-US" sz="2000" b="1" dirty="0" smtClean="0">
                <a:latin typeface="Courier New"/>
                <a:cs typeface="Courier New"/>
              </a:rPr>
              <a:t> </a:t>
            </a:r>
            <a:r>
              <a:rPr lang="en-US" sz="2000" b="1" dirty="0" err="1" smtClean="0">
                <a:latin typeface="Courier New"/>
                <a:cs typeface="Courier New"/>
              </a:rPr>
              <a:t>gpu</a:t>
            </a:r>
            <a:r>
              <a:rPr lang="en-US" sz="2000" b="1" dirty="0" smtClean="0">
                <a:latin typeface="Courier New"/>
                <a:cs typeface="Courier New"/>
              </a:rPr>
              <a:t> parallel</a:t>
            </a:r>
            <a:endParaRPr lang="en-US" sz="2200" b="1" dirty="0" smtClean="0">
              <a:latin typeface="Courier New"/>
              <a:cs typeface="Courier New"/>
            </a:endParaRPr>
          </a:p>
          <a:p>
            <a:pPr marL="0" indent="0">
              <a:buNone/>
            </a:pPr>
            <a:r>
              <a:rPr lang="en-US" sz="2200" dirty="0" smtClean="0">
                <a:latin typeface="Courier New"/>
                <a:cs typeface="Courier New"/>
              </a:rPr>
              <a:t>__global__ void add(</a:t>
            </a:r>
            <a:r>
              <a:rPr lang="en-US" sz="2200" dirty="0" err="1" smtClean="0">
                <a:latin typeface="Courier New"/>
                <a:cs typeface="Courier New"/>
              </a:rPr>
              <a:t>int</a:t>
            </a:r>
            <a:r>
              <a:rPr lang="en-US" sz="2200" dirty="0" smtClean="0">
                <a:latin typeface="Courier New"/>
                <a:cs typeface="Courier New"/>
              </a:rPr>
              <a:t> *a, </a:t>
            </a:r>
            <a:r>
              <a:rPr lang="en-US" sz="2200" dirty="0" err="1" smtClean="0">
                <a:latin typeface="Courier New"/>
                <a:cs typeface="Courier New"/>
              </a:rPr>
              <a:t>int</a:t>
            </a:r>
            <a:r>
              <a:rPr lang="en-US" sz="2200" dirty="0" smtClean="0">
                <a:latin typeface="Courier New"/>
                <a:cs typeface="Courier New"/>
              </a:rPr>
              <a:t> *b, </a:t>
            </a:r>
            <a:r>
              <a:rPr lang="en-US" sz="2200" dirty="0" err="1" smtClean="0">
                <a:latin typeface="Courier New"/>
                <a:cs typeface="Courier New"/>
              </a:rPr>
              <a:t>int</a:t>
            </a:r>
            <a:r>
              <a:rPr lang="en-US" sz="2200" dirty="0" smtClean="0">
                <a:latin typeface="Courier New"/>
                <a:cs typeface="Courier New"/>
              </a:rPr>
              <a:t>* c) </a:t>
            </a:r>
          </a:p>
          <a:p>
            <a:pPr marL="0" indent="0">
              <a:buNone/>
            </a:pPr>
            <a:r>
              <a:rPr lang="en-US" sz="2200" dirty="0" smtClean="0">
                <a:latin typeface="Courier New"/>
                <a:cs typeface="Courier New"/>
              </a:rPr>
              <a:t>{ </a:t>
            </a:r>
          </a:p>
          <a:p>
            <a:pPr marL="0" indent="0">
              <a:buNone/>
            </a:pPr>
            <a:r>
              <a:rPr lang="en-US" sz="2200" dirty="0">
                <a:latin typeface="Courier New"/>
                <a:cs typeface="Courier New"/>
              </a:rPr>
              <a:t>	</a:t>
            </a:r>
            <a:r>
              <a:rPr lang="en-US" sz="2200" dirty="0" err="1" smtClean="0">
                <a:latin typeface="Courier New"/>
                <a:cs typeface="Courier New"/>
              </a:rPr>
              <a:t>int</a:t>
            </a:r>
            <a:r>
              <a:rPr lang="en-US" sz="2200" dirty="0" smtClean="0">
                <a:latin typeface="Courier New"/>
                <a:cs typeface="Courier New"/>
              </a:rPr>
              <a:t> </a:t>
            </a:r>
            <a:r>
              <a:rPr lang="en-US" sz="2200" dirty="0" err="1">
                <a:latin typeface="Courier New"/>
                <a:cs typeface="Courier New"/>
              </a:rPr>
              <a:t>idx</a:t>
            </a:r>
            <a:r>
              <a:rPr lang="en-US" sz="2200" dirty="0">
                <a:latin typeface="Courier New"/>
                <a:cs typeface="Courier New"/>
              </a:rPr>
              <a:t> = </a:t>
            </a:r>
            <a:r>
              <a:rPr lang="en-US" sz="2200" dirty="0" err="1">
                <a:latin typeface="Courier New"/>
                <a:cs typeface="Courier New"/>
              </a:rPr>
              <a:t>threadIdx.x</a:t>
            </a:r>
            <a:r>
              <a:rPr lang="en-US" sz="2200" dirty="0">
                <a:latin typeface="Courier New"/>
                <a:cs typeface="Courier New"/>
              </a:rPr>
              <a:t> + </a:t>
            </a:r>
            <a:r>
              <a:rPr lang="en-US" sz="2200" dirty="0" err="1">
                <a:latin typeface="Courier New"/>
                <a:cs typeface="Courier New"/>
              </a:rPr>
              <a:t>blockDim.x</a:t>
            </a:r>
            <a:r>
              <a:rPr lang="en-US" sz="2200" dirty="0">
                <a:latin typeface="Courier New"/>
                <a:cs typeface="Courier New"/>
              </a:rPr>
              <a:t> * </a:t>
            </a:r>
            <a:r>
              <a:rPr lang="en-US" sz="2200" dirty="0" err="1">
                <a:latin typeface="Courier New"/>
                <a:cs typeface="Courier New"/>
              </a:rPr>
              <a:t>blockId.x</a:t>
            </a:r>
            <a:r>
              <a:rPr lang="en-US" sz="2200" dirty="0">
                <a:latin typeface="Courier New"/>
                <a:cs typeface="Courier New"/>
              </a:rPr>
              <a:t>; </a:t>
            </a:r>
            <a:endParaRPr lang="en-US" sz="2200" dirty="0" smtClean="0">
              <a:latin typeface="Courier New"/>
              <a:cs typeface="Courier New"/>
            </a:endParaRPr>
          </a:p>
          <a:p>
            <a:pPr marL="0" indent="0">
              <a:buNone/>
            </a:pPr>
            <a:r>
              <a:rPr lang="en-US" sz="2200" dirty="0" smtClean="0">
                <a:latin typeface="Courier New"/>
                <a:cs typeface="Courier New"/>
              </a:rPr>
              <a:t>   c[</a:t>
            </a:r>
            <a:r>
              <a:rPr lang="en-US" sz="2200" dirty="0" err="1" smtClean="0">
                <a:latin typeface="Courier New"/>
                <a:cs typeface="Courier New"/>
              </a:rPr>
              <a:t>idx</a:t>
            </a:r>
            <a:r>
              <a:rPr lang="en-US" sz="2200" dirty="0" smtClean="0">
                <a:latin typeface="Courier New"/>
                <a:cs typeface="Courier New"/>
              </a:rPr>
              <a:t>] = a[</a:t>
            </a:r>
            <a:r>
              <a:rPr lang="en-US" sz="2200" dirty="0" err="1" smtClean="0">
                <a:latin typeface="Courier New"/>
                <a:cs typeface="Courier New"/>
              </a:rPr>
              <a:t>idx</a:t>
            </a:r>
            <a:r>
              <a:rPr lang="en-US" sz="2200" dirty="0" smtClean="0">
                <a:latin typeface="Courier New"/>
                <a:cs typeface="Courier New"/>
              </a:rPr>
              <a:t>] + b[</a:t>
            </a:r>
            <a:r>
              <a:rPr lang="en-US" sz="2200" dirty="0" err="1" smtClean="0">
                <a:latin typeface="Courier New"/>
                <a:cs typeface="Courier New"/>
              </a:rPr>
              <a:t>idx</a:t>
            </a:r>
            <a:r>
              <a:rPr lang="en-US" sz="2200" dirty="0" smtClean="0">
                <a:latin typeface="Courier New"/>
                <a:cs typeface="Courier New"/>
              </a:rPr>
              <a:t>];    </a:t>
            </a:r>
            <a:endParaRPr lang="en-US" sz="2200" dirty="0">
              <a:latin typeface="Courier New"/>
              <a:cs typeface="Courier New"/>
            </a:endParaRPr>
          </a:p>
          <a:p>
            <a:pPr marL="0" indent="0">
              <a:buNone/>
            </a:pPr>
            <a:r>
              <a:rPr lang="en-US" sz="2200" dirty="0" smtClean="0">
                <a:latin typeface="Courier New"/>
                <a:cs typeface="Courier New"/>
              </a:rPr>
              <a:t>} </a:t>
            </a: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368505" cy="738664"/>
          </a:xfrm>
          <a:prstGeom prst="rect">
            <a:avLst/>
          </a:prstGeom>
          <a:noFill/>
        </p:spPr>
        <p:txBody>
          <a:bodyPr wrap="square" rtlCol="0">
            <a:spAutoFit/>
          </a:bodyPr>
          <a:lstStyle/>
          <a:p>
            <a:r>
              <a:rPr lang="en-US" sz="4200" dirty="0" smtClean="0">
                <a:latin typeface="Arial"/>
                <a:cs typeface="Arial"/>
              </a:rPr>
              <a:t>Vector add kernel function:</a:t>
            </a:r>
            <a:endParaRPr lang="en-US" sz="4200" dirty="0">
              <a:latin typeface="Arial"/>
              <a:cs typeface="Arial"/>
            </a:endParaRPr>
          </a:p>
        </p:txBody>
      </p:sp>
    </p:spTree>
    <p:extLst>
      <p:ext uri="{BB962C8B-B14F-4D97-AF65-F5344CB8AC3E}">
        <p14:creationId xmlns:p14="http://schemas.microsoft.com/office/powerpoint/2010/main" val="3089172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70373" y="1620762"/>
            <a:ext cx="8516427" cy="4644571"/>
          </a:xfrm>
        </p:spPr>
        <p:txBody>
          <a:bodyPr>
            <a:normAutofit fontScale="85000" lnSpcReduction="10000"/>
          </a:bodyPr>
          <a:lstStyle/>
          <a:p>
            <a:pPr>
              <a:buFont typeface="Wingdings" charset="2"/>
              <a:buChar char="§"/>
            </a:pPr>
            <a:r>
              <a:rPr lang="en-US" sz="2400" dirty="0">
                <a:latin typeface="Arial"/>
                <a:cs typeface="Arial"/>
              </a:rPr>
              <a:t>Modified C function call syntax: </a:t>
            </a:r>
          </a:p>
          <a:p>
            <a:pPr marL="0" indent="0">
              <a:buNone/>
            </a:pPr>
            <a:r>
              <a:rPr lang="en-US" sz="2800" dirty="0" smtClean="0">
                <a:latin typeface="Courier New"/>
                <a:cs typeface="Courier New"/>
              </a:rPr>
              <a:t>  </a:t>
            </a:r>
            <a:r>
              <a:rPr lang="en-US" sz="2200" dirty="0" smtClean="0">
                <a:latin typeface="Courier New"/>
                <a:cs typeface="Courier New"/>
              </a:rPr>
              <a:t>kernel</a:t>
            </a:r>
            <a:r>
              <a:rPr lang="en-US" sz="2200" dirty="0">
                <a:latin typeface="Courier New"/>
                <a:cs typeface="Courier New"/>
              </a:rPr>
              <a:t>&lt;&lt;&lt;dim3 </a:t>
            </a:r>
            <a:r>
              <a:rPr lang="en-US" sz="2200" dirty="0" err="1">
                <a:latin typeface="Courier New"/>
                <a:cs typeface="Courier New"/>
              </a:rPr>
              <a:t>dG</a:t>
            </a:r>
            <a:r>
              <a:rPr lang="en-US" sz="2200" dirty="0">
                <a:latin typeface="Courier New"/>
                <a:cs typeface="Courier New"/>
              </a:rPr>
              <a:t>, dim3 dB&gt;&gt;&gt;(...) </a:t>
            </a:r>
            <a:endParaRPr lang="en-US" sz="2200" dirty="0" smtClean="0">
              <a:latin typeface="Courier New"/>
              <a:cs typeface="Courier New"/>
            </a:endParaRPr>
          </a:p>
          <a:p>
            <a:pPr lvl="1">
              <a:buFont typeface="Wingdings" charset="2"/>
              <a:buChar char="Ø"/>
            </a:pPr>
            <a:r>
              <a:rPr lang="en-US" sz="2000" dirty="0" smtClean="0">
                <a:latin typeface="Arial"/>
                <a:cs typeface="Arial"/>
              </a:rPr>
              <a:t>Execution </a:t>
            </a:r>
            <a:r>
              <a:rPr lang="en-US" sz="2000" dirty="0">
                <a:latin typeface="Arial"/>
                <a:cs typeface="Arial"/>
              </a:rPr>
              <a:t>Configuration (“&lt;&lt;&lt; &gt;&gt;&gt;”) </a:t>
            </a:r>
          </a:p>
          <a:p>
            <a:pPr lvl="1">
              <a:buFont typeface="Wingdings" charset="2"/>
              <a:buChar char="Ø"/>
            </a:pPr>
            <a:r>
              <a:rPr lang="en-US" sz="2000" dirty="0" err="1">
                <a:latin typeface="Arial"/>
                <a:cs typeface="Arial"/>
              </a:rPr>
              <a:t>dG</a:t>
            </a:r>
            <a:r>
              <a:rPr lang="en-US" sz="2000" dirty="0">
                <a:latin typeface="Arial"/>
                <a:cs typeface="Arial"/>
              </a:rPr>
              <a:t> - dimension and size of grid in blocks Two-dimensional: x and y</a:t>
            </a:r>
            <a:br>
              <a:rPr lang="en-US" sz="2000" dirty="0">
                <a:latin typeface="Arial"/>
                <a:cs typeface="Arial"/>
              </a:rPr>
            </a:br>
            <a:r>
              <a:rPr lang="en-US" sz="2000" dirty="0">
                <a:latin typeface="Arial"/>
                <a:cs typeface="Arial"/>
              </a:rPr>
              <a:t>Blocks launched in the grid: </a:t>
            </a:r>
            <a:r>
              <a:rPr lang="en-US" sz="2000" dirty="0" err="1">
                <a:latin typeface="Arial"/>
                <a:cs typeface="Arial"/>
              </a:rPr>
              <a:t>dG.x</a:t>
            </a:r>
            <a:r>
              <a:rPr lang="en-US" sz="2000" dirty="0">
                <a:latin typeface="Arial"/>
                <a:cs typeface="Arial"/>
              </a:rPr>
              <a:t> * </a:t>
            </a:r>
            <a:r>
              <a:rPr lang="en-US" sz="2000" dirty="0" err="1">
                <a:latin typeface="Arial"/>
                <a:cs typeface="Arial"/>
              </a:rPr>
              <a:t>dG.y</a:t>
            </a:r>
            <a:r>
              <a:rPr lang="en-US" sz="2000" dirty="0">
                <a:latin typeface="Arial"/>
                <a:cs typeface="Arial"/>
              </a:rPr>
              <a:t> </a:t>
            </a:r>
          </a:p>
          <a:p>
            <a:pPr lvl="1">
              <a:buFont typeface="Wingdings" charset="2"/>
              <a:buChar char="Ø"/>
            </a:pPr>
            <a:r>
              <a:rPr lang="en-US" sz="2000" dirty="0">
                <a:latin typeface="Arial"/>
                <a:cs typeface="Arial"/>
              </a:rPr>
              <a:t>dB - dimension and size of blocks in threads: Three-dimensional: x, y, and z</a:t>
            </a:r>
            <a:br>
              <a:rPr lang="en-US" sz="2000" dirty="0">
                <a:latin typeface="Arial"/>
                <a:cs typeface="Arial"/>
              </a:rPr>
            </a:br>
            <a:r>
              <a:rPr lang="en-US" sz="2000" dirty="0">
                <a:latin typeface="Arial"/>
                <a:cs typeface="Arial"/>
              </a:rPr>
              <a:t>Threads per block: </a:t>
            </a:r>
            <a:r>
              <a:rPr lang="en-US" sz="2000" dirty="0" err="1">
                <a:latin typeface="Arial"/>
                <a:cs typeface="Arial"/>
              </a:rPr>
              <a:t>dB.x</a:t>
            </a:r>
            <a:r>
              <a:rPr lang="en-US" sz="2000" dirty="0">
                <a:latin typeface="Arial"/>
                <a:cs typeface="Arial"/>
              </a:rPr>
              <a:t> * </a:t>
            </a:r>
            <a:r>
              <a:rPr lang="en-US" sz="2000" dirty="0" err="1">
                <a:latin typeface="Arial"/>
                <a:cs typeface="Arial"/>
              </a:rPr>
              <a:t>dB.y</a:t>
            </a:r>
            <a:r>
              <a:rPr lang="en-US" sz="2000" dirty="0">
                <a:latin typeface="Arial"/>
                <a:cs typeface="Arial"/>
              </a:rPr>
              <a:t> * </a:t>
            </a:r>
            <a:r>
              <a:rPr lang="en-US" sz="2000" dirty="0" err="1">
                <a:latin typeface="Arial"/>
                <a:cs typeface="Arial"/>
              </a:rPr>
              <a:t>dB.z</a:t>
            </a:r>
            <a:r>
              <a:rPr lang="en-US" sz="2000" dirty="0">
                <a:latin typeface="Arial"/>
                <a:cs typeface="Arial"/>
              </a:rPr>
              <a:t> </a:t>
            </a:r>
          </a:p>
          <a:p>
            <a:pPr lvl="1">
              <a:buFont typeface="Wingdings" charset="2"/>
              <a:buChar char="Ø"/>
            </a:pPr>
            <a:r>
              <a:rPr lang="en-US" sz="2000" dirty="0">
                <a:latin typeface="Arial"/>
                <a:cs typeface="Arial"/>
              </a:rPr>
              <a:t>Unspecified dim3 fields initialize to 1 </a:t>
            </a:r>
          </a:p>
          <a:p>
            <a:pPr marL="0" indent="0">
              <a:buNone/>
            </a:pPr>
            <a:endParaRPr lang="en-US" sz="2800" dirty="0" smtClean="0">
              <a:latin typeface="Arial"/>
              <a:cs typeface="Arial"/>
            </a:endParaRPr>
          </a:p>
          <a:p>
            <a:pPr marL="0" indent="0">
              <a:buNone/>
            </a:pPr>
            <a:r>
              <a:rPr lang="en-US" sz="2800" dirty="0" smtClean="0">
                <a:latin typeface="Arial"/>
                <a:cs typeface="Arial"/>
              </a:rPr>
              <a:t>dim3   </a:t>
            </a:r>
            <a:r>
              <a:rPr lang="en-US" sz="2800" dirty="0" err="1">
                <a:latin typeface="Arial"/>
                <a:cs typeface="Arial"/>
              </a:rPr>
              <a:t>DimGrid</a:t>
            </a:r>
            <a:r>
              <a:rPr lang="en-US" sz="2800" dirty="0">
                <a:latin typeface="Arial"/>
                <a:cs typeface="Arial"/>
              </a:rPr>
              <a:t>(100, 50);    // 5000 </a:t>
            </a:r>
            <a:r>
              <a:rPr lang="en-US" sz="2800" dirty="0" smtClean="0">
                <a:latin typeface="Arial"/>
                <a:cs typeface="Arial"/>
              </a:rPr>
              <a:t>(</a:t>
            </a:r>
            <a:r>
              <a:rPr lang="en-US" sz="2800" b="1" dirty="0" smtClean="0">
                <a:latin typeface="Arial"/>
                <a:cs typeface="Arial"/>
              </a:rPr>
              <a:t># of</a:t>
            </a:r>
            <a:r>
              <a:rPr lang="en-US" sz="2800" dirty="0" smtClean="0">
                <a:latin typeface="Arial"/>
                <a:cs typeface="Arial"/>
              </a:rPr>
              <a:t> </a:t>
            </a:r>
            <a:r>
              <a:rPr lang="en-US" sz="2800" b="1" dirty="0" smtClean="0">
                <a:latin typeface="Arial"/>
                <a:cs typeface="Arial"/>
              </a:rPr>
              <a:t>thread </a:t>
            </a:r>
            <a:r>
              <a:rPr lang="en-US" sz="2800" b="1" dirty="0">
                <a:latin typeface="Arial"/>
                <a:cs typeface="Arial"/>
              </a:rPr>
              <a:t>blocks </a:t>
            </a:r>
            <a:r>
              <a:rPr lang="en-US" sz="2800" b="1" dirty="0" smtClean="0">
                <a:latin typeface="Arial"/>
                <a:cs typeface="Arial"/>
              </a:rPr>
              <a:t>in grid (</a:t>
            </a:r>
            <a:r>
              <a:rPr lang="en-US" sz="2800" b="1" dirty="0" err="1" smtClean="0">
                <a:latin typeface="Arial"/>
                <a:cs typeface="Arial"/>
              </a:rPr>
              <a:t>gridsize</a:t>
            </a:r>
            <a:r>
              <a:rPr lang="en-US" sz="2800" b="1" dirty="0" smtClean="0">
                <a:latin typeface="Arial"/>
                <a:cs typeface="Arial"/>
              </a:rPr>
              <a:t>))</a:t>
            </a:r>
          </a:p>
          <a:p>
            <a:pPr marL="0" indent="0">
              <a:buNone/>
            </a:pPr>
            <a:endParaRPr lang="en-US" sz="2800" b="1" dirty="0">
              <a:latin typeface="Arial"/>
              <a:cs typeface="Arial"/>
            </a:endParaRPr>
          </a:p>
          <a:p>
            <a:pPr marL="0" indent="0">
              <a:buNone/>
            </a:pPr>
            <a:r>
              <a:rPr lang="en-US" sz="2800" dirty="0">
                <a:latin typeface="Arial"/>
                <a:cs typeface="Arial"/>
              </a:rPr>
              <a:t>dim3   </a:t>
            </a:r>
            <a:r>
              <a:rPr lang="en-US" sz="2800" dirty="0" err="1">
                <a:latin typeface="Arial"/>
                <a:cs typeface="Arial"/>
              </a:rPr>
              <a:t>DimBlock</a:t>
            </a:r>
            <a:r>
              <a:rPr lang="en-US" sz="2800" dirty="0">
                <a:latin typeface="Arial"/>
                <a:cs typeface="Arial"/>
              </a:rPr>
              <a:t>(4, 8, 8)</a:t>
            </a:r>
            <a:r>
              <a:rPr lang="en-US" sz="2800" dirty="0" smtClean="0">
                <a:latin typeface="Arial"/>
                <a:cs typeface="Arial"/>
              </a:rPr>
              <a:t>;   /</a:t>
            </a:r>
            <a:r>
              <a:rPr lang="en-US" sz="2800" dirty="0">
                <a:latin typeface="Arial"/>
                <a:cs typeface="Arial"/>
              </a:rPr>
              <a:t>/ 256 </a:t>
            </a:r>
            <a:r>
              <a:rPr lang="en-US" sz="2800" dirty="0" smtClean="0">
                <a:latin typeface="Arial"/>
                <a:cs typeface="Arial"/>
              </a:rPr>
              <a:t>(</a:t>
            </a:r>
            <a:r>
              <a:rPr lang="en-US" sz="2800" b="1" dirty="0" smtClean="0">
                <a:latin typeface="Arial"/>
                <a:cs typeface="Arial"/>
              </a:rPr>
              <a:t># of threads </a:t>
            </a:r>
            <a:r>
              <a:rPr lang="en-US" sz="2800" b="1" dirty="0">
                <a:latin typeface="Arial"/>
                <a:cs typeface="Arial"/>
              </a:rPr>
              <a:t>per </a:t>
            </a:r>
            <a:r>
              <a:rPr lang="en-US" sz="2800" b="1" dirty="0" smtClean="0">
                <a:latin typeface="Arial"/>
                <a:cs typeface="Arial"/>
              </a:rPr>
              <a:t>block (</a:t>
            </a:r>
            <a:r>
              <a:rPr lang="en-US" sz="2800" b="1" dirty="0" err="1" smtClean="0">
                <a:latin typeface="Arial"/>
                <a:cs typeface="Arial"/>
              </a:rPr>
              <a:t>blocksize</a:t>
            </a:r>
            <a:r>
              <a:rPr lang="en-US" sz="2800" b="1" dirty="0" smtClean="0">
                <a:latin typeface="Arial"/>
                <a:cs typeface="Arial"/>
              </a:rPr>
              <a:t>))</a:t>
            </a:r>
            <a:endParaRPr lang="en-US" sz="2800" b="1" dirty="0">
              <a:latin typeface="Arial"/>
              <a:cs typeface="Arial"/>
            </a:endParaRPr>
          </a:p>
          <a:p>
            <a:pPr marL="0" indent="0">
              <a:buNone/>
            </a:pPr>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368505" cy="738664"/>
          </a:xfrm>
          <a:prstGeom prst="rect">
            <a:avLst/>
          </a:prstGeom>
          <a:noFill/>
        </p:spPr>
        <p:txBody>
          <a:bodyPr wrap="square" rtlCol="0">
            <a:spAutoFit/>
          </a:bodyPr>
          <a:lstStyle/>
          <a:p>
            <a:r>
              <a:rPr lang="en-US" sz="4200" dirty="0" smtClean="0">
                <a:latin typeface="Arial"/>
                <a:cs typeface="Arial"/>
              </a:rPr>
              <a:t>Launching Kernels:</a:t>
            </a:r>
            <a:endParaRPr lang="en-US" sz="4200" dirty="0">
              <a:latin typeface="Arial"/>
              <a:cs typeface="Arial"/>
            </a:endParaRPr>
          </a:p>
        </p:txBody>
      </p:sp>
    </p:spTree>
    <p:extLst>
      <p:ext uri="{BB962C8B-B14F-4D97-AF65-F5344CB8AC3E}">
        <p14:creationId xmlns:p14="http://schemas.microsoft.com/office/powerpoint/2010/main" val="22648154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368505" cy="738664"/>
          </a:xfrm>
          <a:prstGeom prst="rect">
            <a:avLst/>
          </a:prstGeom>
          <a:noFill/>
        </p:spPr>
        <p:txBody>
          <a:bodyPr wrap="square" rtlCol="0">
            <a:spAutoFit/>
          </a:bodyPr>
          <a:lstStyle/>
          <a:p>
            <a:r>
              <a:rPr lang="en-US" sz="4200" dirty="0" smtClean="0">
                <a:latin typeface="Arial"/>
                <a:cs typeface="Arial"/>
              </a:rPr>
              <a:t>Kernel Launch:</a:t>
            </a:r>
            <a:endParaRPr lang="en-US" sz="4200" dirty="0">
              <a:latin typeface="Arial"/>
              <a:cs typeface="Arial"/>
            </a:endParaRPr>
          </a:p>
        </p:txBody>
      </p:sp>
      <p:sp>
        <p:nvSpPr>
          <p:cNvPr id="8"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a:latin typeface="Arial"/>
                <a:cs typeface="Arial"/>
              </a:rPr>
              <a:t>The kernel is the heart of our CUDA code. When a kernel is launched the number of threads per block(</a:t>
            </a:r>
            <a:r>
              <a:rPr lang="en-US" sz="3000" dirty="0" err="1">
                <a:latin typeface="Arial"/>
                <a:cs typeface="Arial"/>
              </a:rPr>
              <a:t>blockDim</a:t>
            </a:r>
            <a:r>
              <a:rPr lang="en-US" sz="3000" dirty="0">
                <a:latin typeface="Arial"/>
                <a:cs typeface="Arial"/>
              </a:rPr>
              <a:t>) and number of blocks per grid(</a:t>
            </a:r>
            <a:r>
              <a:rPr lang="en-US" sz="3000" dirty="0" err="1">
                <a:latin typeface="Arial"/>
                <a:cs typeface="Arial"/>
              </a:rPr>
              <a:t>gridDim</a:t>
            </a:r>
            <a:r>
              <a:rPr lang="en-US" sz="3000" dirty="0">
                <a:latin typeface="Arial"/>
                <a:cs typeface="Arial"/>
              </a:rPr>
              <a:t>) are specified. </a:t>
            </a:r>
            <a:endParaRPr lang="en-US" sz="3000" dirty="0" smtClean="0">
              <a:latin typeface="Arial"/>
              <a:cs typeface="Arial"/>
            </a:endParaRPr>
          </a:p>
          <a:p>
            <a:pPr>
              <a:buFont typeface="Wingdings" charset="2"/>
              <a:buChar char="§"/>
            </a:pPr>
            <a:r>
              <a:rPr lang="en-US" sz="3000" b="1" dirty="0" smtClean="0">
                <a:latin typeface="Arial"/>
                <a:cs typeface="Arial"/>
              </a:rPr>
              <a:t>The </a:t>
            </a:r>
            <a:r>
              <a:rPr lang="en-US" sz="3000" b="1" dirty="0">
                <a:latin typeface="Arial"/>
                <a:cs typeface="Arial"/>
              </a:rPr>
              <a:t>total number of threads =</a:t>
            </a:r>
            <a:r>
              <a:rPr lang="en-US" sz="3000" b="1" dirty="0" smtClean="0">
                <a:latin typeface="Arial"/>
                <a:cs typeface="Arial"/>
              </a:rPr>
              <a:t> (</a:t>
            </a:r>
            <a:r>
              <a:rPr lang="en-US" sz="3000" b="1" dirty="0" err="1">
                <a:latin typeface="Arial"/>
                <a:cs typeface="Arial"/>
              </a:rPr>
              <a:t>gridDim</a:t>
            </a:r>
            <a:r>
              <a:rPr lang="en-US" sz="3000" b="1" dirty="0" smtClean="0">
                <a:latin typeface="Arial"/>
                <a:cs typeface="Arial"/>
              </a:rPr>
              <a:t>) * </a:t>
            </a:r>
            <a:r>
              <a:rPr lang="en-US" sz="3000" b="1" dirty="0">
                <a:latin typeface="Arial"/>
                <a:cs typeface="Arial"/>
              </a:rPr>
              <a:t>(</a:t>
            </a:r>
            <a:r>
              <a:rPr lang="en-US" sz="3000" b="1" dirty="0" err="1">
                <a:latin typeface="Arial"/>
                <a:cs typeface="Arial"/>
              </a:rPr>
              <a:t>blockDim</a:t>
            </a:r>
            <a:r>
              <a:rPr lang="en-US" sz="3000" b="1" dirty="0">
                <a:latin typeface="Arial"/>
                <a:cs typeface="Arial"/>
              </a:rPr>
              <a:t>) </a:t>
            </a:r>
          </a:p>
          <a:p>
            <a:pPr>
              <a:buFont typeface="Wingdings" charset="2"/>
              <a:buChar char="§"/>
            </a:pPr>
            <a:r>
              <a:rPr lang="en-US" sz="3000" dirty="0" smtClean="0">
                <a:latin typeface="Arial"/>
                <a:cs typeface="Arial"/>
              </a:rPr>
              <a:t>Each </a:t>
            </a:r>
            <a:r>
              <a:rPr lang="en-US" sz="3000" dirty="0">
                <a:latin typeface="Arial"/>
                <a:cs typeface="Arial"/>
              </a:rPr>
              <a:t>thread evaluates one copy of the kernel.</a:t>
            </a: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9205610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lnSpcReduction="10000"/>
          </a:bodyPr>
          <a:lstStyle/>
          <a:p>
            <a:pPr>
              <a:buFont typeface="Wingdings" charset="2"/>
              <a:buChar char="§"/>
            </a:pPr>
            <a:r>
              <a:rPr lang="en-US" sz="2800" dirty="0" smtClean="0">
                <a:latin typeface="Arial"/>
                <a:cs typeface="Arial"/>
              </a:rPr>
              <a:t>Compilation tools are a part of CUDA SDK. </a:t>
            </a:r>
          </a:p>
          <a:p>
            <a:pPr>
              <a:buFont typeface="Wingdings" charset="2"/>
              <a:buChar char="§"/>
            </a:pPr>
            <a:r>
              <a:rPr lang="en-US" sz="2800" dirty="0" smtClean="0">
                <a:latin typeface="Courier New"/>
                <a:cs typeface="Courier New"/>
              </a:rPr>
              <a:t>nvcc</a:t>
            </a:r>
            <a:r>
              <a:rPr lang="en-US" sz="2800" dirty="0" smtClean="0">
                <a:latin typeface="Arial"/>
                <a:cs typeface="Arial"/>
              </a:rPr>
              <a:t> compiler translates code written in CUDA into PTX. </a:t>
            </a:r>
          </a:p>
          <a:p>
            <a:pPr>
              <a:buFont typeface="Wingdings" charset="2"/>
              <a:buChar char="§"/>
            </a:pPr>
            <a:r>
              <a:rPr lang="en-US" sz="2800" dirty="0">
                <a:latin typeface="Courier New"/>
                <a:cs typeface="Courier New"/>
              </a:rPr>
              <a:t>n</a:t>
            </a:r>
            <a:r>
              <a:rPr lang="en-US" sz="2800" dirty="0" smtClean="0">
                <a:latin typeface="Courier New"/>
                <a:cs typeface="Courier New"/>
              </a:rPr>
              <a:t>vcc</a:t>
            </a:r>
            <a:r>
              <a:rPr lang="en-US" sz="2800" dirty="0" smtClean="0">
                <a:latin typeface="Arial"/>
                <a:cs typeface="Arial"/>
              </a:rPr>
              <a:t> separates the code for host and device.</a:t>
            </a:r>
          </a:p>
          <a:p>
            <a:pPr lvl="1">
              <a:buFont typeface="Wingdings" charset="2"/>
              <a:buChar char="Ø"/>
            </a:pPr>
            <a:r>
              <a:rPr lang="en-US" sz="2400" dirty="0" smtClean="0">
                <a:latin typeface="Arial"/>
                <a:cs typeface="Arial"/>
              </a:rPr>
              <a:t>Host code is compiled with regular C/C++ compiler.</a:t>
            </a:r>
            <a:r>
              <a:rPr lang="en-US" sz="2000" dirty="0" smtClean="0">
                <a:latin typeface="Arial"/>
                <a:cs typeface="Arial"/>
              </a:rPr>
              <a:t> </a:t>
            </a:r>
          </a:p>
          <a:p>
            <a:pPr>
              <a:buFont typeface="Wingdings" charset="2"/>
              <a:buChar char="§"/>
            </a:pPr>
            <a:r>
              <a:rPr lang="en-US" sz="2800" dirty="0">
                <a:latin typeface="Arial"/>
                <a:cs typeface="Arial"/>
              </a:rPr>
              <a:t>More information: </a:t>
            </a:r>
            <a:r>
              <a:rPr lang="en-US" sz="2800" dirty="0">
                <a:latin typeface="Arial"/>
                <a:cs typeface="Arial"/>
                <a:hlinkClick r:id="rId3"/>
              </a:rPr>
              <a:t>http://www.nics.tennessee.edu/~ksharkey/tutorials</a:t>
            </a:r>
            <a:r>
              <a:rPr lang="en-US" sz="2800" dirty="0" smtClean="0">
                <a:latin typeface="Arial"/>
                <a:cs typeface="Arial"/>
                <a:hlinkClick r:id="rId3"/>
              </a:rPr>
              <a:t>/</a:t>
            </a:r>
            <a:endParaRPr lang="en-US" sz="2800" dirty="0" smtClean="0">
              <a:latin typeface="Arial"/>
              <a:cs typeface="Arial"/>
            </a:endParaRPr>
          </a:p>
          <a:p>
            <a:pPr>
              <a:buFont typeface="Wingdings" charset="2"/>
              <a:buChar char="§"/>
            </a:pPr>
            <a:r>
              <a:rPr lang="en-US" sz="2800" dirty="0" smtClean="0">
                <a:latin typeface="Arial"/>
                <a:cs typeface="Arial"/>
                <a:hlinkClick r:id="rId4"/>
              </a:rPr>
              <a:t>https</a:t>
            </a:r>
            <a:r>
              <a:rPr lang="en-US" sz="2800" dirty="0">
                <a:latin typeface="Arial"/>
                <a:cs typeface="Arial"/>
                <a:hlinkClick r:id="rId4"/>
              </a:rPr>
              <a:t>://www.olcf.ornl.gov/tutorials/cuda-vector-addition</a:t>
            </a:r>
            <a:r>
              <a:rPr lang="en-US" sz="2800" dirty="0" smtClean="0">
                <a:latin typeface="Arial"/>
                <a:cs typeface="Arial"/>
                <a:hlinkClick r:id="rId4"/>
              </a:rPr>
              <a:t>/</a:t>
            </a:r>
            <a:endParaRPr lang="en-US" sz="2800" dirty="0" smtClean="0">
              <a:latin typeface="Arial"/>
              <a:cs typeface="Arial"/>
            </a:endParaRPr>
          </a:p>
          <a:p>
            <a:pPr>
              <a:buFont typeface="Wingdings" charset="2"/>
              <a:buChar char="§"/>
            </a:pPr>
            <a:endParaRPr lang="en-US" sz="2800" dirty="0" smtClean="0">
              <a:latin typeface="Arial"/>
              <a:cs typeface="Arial"/>
            </a:endParaRPr>
          </a:p>
          <a:p>
            <a:pPr>
              <a:buFont typeface="Wingdings" charset="2"/>
              <a:buChar char="§"/>
            </a:pPr>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5"/>
          <a:stretch>
            <a:fillRect/>
          </a:stretch>
        </p:blipFill>
        <p:spPr>
          <a:xfrm>
            <a:off x="0" y="-15114"/>
            <a:ext cx="9144000" cy="1635875"/>
          </a:xfrm>
          <a:prstGeom prst="rect">
            <a:avLst/>
          </a:prstGeom>
        </p:spPr>
      </p:pic>
      <p:sp>
        <p:nvSpPr>
          <p:cNvPr id="14" name="TextBox 13"/>
          <p:cNvSpPr txBox="1"/>
          <p:nvPr/>
        </p:nvSpPr>
        <p:spPr>
          <a:xfrm>
            <a:off x="-1" y="458465"/>
            <a:ext cx="8542422" cy="738664"/>
          </a:xfrm>
          <a:prstGeom prst="rect">
            <a:avLst/>
          </a:prstGeom>
          <a:noFill/>
        </p:spPr>
        <p:txBody>
          <a:bodyPr wrap="square" rtlCol="0">
            <a:spAutoFit/>
          </a:bodyPr>
          <a:lstStyle/>
          <a:p>
            <a:r>
              <a:rPr lang="en-US" sz="4200" dirty="0" smtClean="0">
                <a:latin typeface="Arial"/>
                <a:cs typeface="Arial"/>
              </a:rPr>
              <a:t>Compiling CUDA code:</a:t>
            </a:r>
            <a:endParaRPr lang="en-US" sz="4200" dirty="0">
              <a:latin typeface="Arial"/>
              <a:cs typeface="Arial"/>
            </a:endParaRPr>
          </a:p>
        </p:txBody>
      </p:sp>
    </p:spTree>
    <p:extLst>
      <p:ext uri="{BB962C8B-B14F-4D97-AF65-F5344CB8AC3E}">
        <p14:creationId xmlns:p14="http://schemas.microsoft.com/office/powerpoint/2010/main" val="5889137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59324" y="4322425"/>
            <a:ext cx="8527476" cy="1839779"/>
          </a:xfrm>
        </p:spPr>
        <p:txBody>
          <a:bodyPr>
            <a:normAutofit/>
          </a:bodyPr>
          <a:lstStyle/>
          <a:p>
            <a:pPr marL="0" indent="0">
              <a:buNone/>
            </a:pPr>
            <a:endParaRPr lang="en-US" sz="2800" dirty="0">
              <a:latin typeface="Arial"/>
              <a:cs typeface="Arial"/>
            </a:endParaRPr>
          </a:p>
          <a:p>
            <a:pPr>
              <a:buFont typeface="Wingdings" charset="2"/>
              <a:buChar char="§"/>
            </a:pPr>
            <a:r>
              <a:rPr lang="en-US" sz="2800" dirty="0" smtClean="0">
                <a:latin typeface="Arial"/>
                <a:cs typeface="Arial"/>
              </a:rPr>
              <a:t>More </a:t>
            </a:r>
            <a:r>
              <a:rPr lang="en-US" sz="2800" dirty="0">
                <a:latin typeface="Arial"/>
                <a:cs typeface="Arial"/>
              </a:rPr>
              <a:t>information: </a:t>
            </a:r>
            <a:r>
              <a:rPr lang="en-US" sz="2800" dirty="0">
                <a:latin typeface="Arial"/>
                <a:cs typeface="Arial"/>
                <a:hlinkClick r:id="rId3"/>
              </a:rPr>
              <a:t>http://www.nics.tennessee.edu/~ksharkey/tutorials</a:t>
            </a:r>
            <a:r>
              <a:rPr lang="en-US" sz="2800" dirty="0" smtClean="0">
                <a:latin typeface="Arial"/>
                <a:cs typeface="Arial"/>
                <a:hlinkClick r:id="rId3"/>
              </a:rPr>
              <a:t>/</a:t>
            </a:r>
            <a:endParaRPr lang="en-US" sz="2800" dirty="0" smtClean="0">
              <a:latin typeface="Arial"/>
              <a:cs typeface="Arial"/>
            </a:endParaRPr>
          </a:p>
          <a:p>
            <a:pPr>
              <a:buFont typeface="Wingdings" charset="2"/>
              <a:buChar char="§"/>
            </a:pPr>
            <a:endParaRPr lang="en-US" sz="2800" dirty="0" smtClean="0">
              <a:latin typeface="Arial"/>
              <a:cs typeface="Arial"/>
            </a:endParaRPr>
          </a:p>
          <a:p>
            <a:pPr marL="0" indent="0">
              <a:buNone/>
            </a:pPr>
            <a:endParaRPr lang="en-US" sz="2800" dirty="0">
              <a:latin typeface="Arial"/>
              <a:cs typeface="Arial"/>
            </a:endParaRPr>
          </a:p>
        </p:txBody>
      </p:sp>
      <p:pic>
        <p:nvPicPr>
          <p:cNvPr id="7" name="Picture 6"/>
          <p:cNvPicPr>
            <a:picLocks noChangeAspect="1"/>
          </p:cNvPicPr>
          <p:nvPr/>
        </p:nvPicPr>
        <p:blipFill>
          <a:blip r:embed="rId4"/>
          <a:stretch>
            <a:fillRect/>
          </a:stretch>
        </p:blipFill>
        <p:spPr>
          <a:xfrm>
            <a:off x="0" y="-15114"/>
            <a:ext cx="9144000" cy="1635875"/>
          </a:xfrm>
          <a:prstGeom prst="rect">
            <a:avLst/>
          </a:prstGeom>
        </p:spPr>
      </p:pic>
      <p:sp>
        <p:nvSpPr>
          <p:cNvPr id="14" name="TextBox 13"/>
          <p:cNvSpPr txBox="1"/>
          <p:nvPr/>
        </p:nvSpPr>
        <p:spPr>
          <a:xfrm>
            <a:off x="-1" y="458465"/>
            <a:ext cx="8542422" cy="738664"/>
          </a:xfrm>
          <a:prstGeom prst="rect">
            <a:avLst/>
          </a:prstGeom>
          <a:noFill/>
        </p:spPr>
        <p:txBody>
          <a:bodyPr wrap="square" rtlCol="0">
            <a:spAutoFit/>
          </a:bodyPr>
          <a:lstStyle/>
          <a:p>
            <a:r>
              <a:rPr lang="en-US" sz="4200" dirty="0" smtClean="0">
                <a:latin typeface="Arial"/>
                <a:cs typeface="Arial"/>
              </a:rPr>
              <a:t>Compiling CUDA code:</a:t>
            </a:r>
            <a:endParaRPr lang="en-US" sz="4200" dirty="0">
              <a:latin typeface="Arial"/>
              <a:cs typeface="Arial"/>
            </a:endParaRPr>
          </a:p>
        </p:txBody>
      </p:sp>
      <p:sp>
        <p:nvSpPr>
          <p:cNvPr id="6" name="Rectangle 5"/>
          <p:cNvSpPr/>
          <p:nvPr/>
        </p:nvSpPr>
        <p:spPr>
          <a:xfrm>
            <a:off x="159324" y="1620761"/>
            <a:ext cx="4120679" cy="2585323"/>
          </a:xfrm>
          <a:prstGeom prst="rect">
            <a:avLst/>
          </a:prstGeom>
        </p:spPr>
        <p:txBody>
          <a:bodyPr wrap="square">
            <a:spAutoFit/>
          </a:bodyPr>
          <a:lstStyle/>
          <a:p>
            <a:r>
              <a:rPr lang="en-US" b="1" dirty="0" smtClean="0">
                <a:latin typeface="Courier New"/>
                <a:cs typeface="Courier New"/>
              </a:rPr>
              <a:t>On Keeneland</a:t>
            </a:r>
            <a:r>
              <a:rPr lang="en-US" b="1" dirty="0">
                <a:latin typeface="Courier New"/>
                <a:cs typeface="Courier New"/>
              </a:rPr>
              <a:t>:</a:t>
            </a:r>
            <a:endParaRPr lang="en-US" b="1" dirty="0" smtClean="0">
              <a:latin typeface="Courier New"/>
              <a:cs typeface="Courier New"/>
            </a:endParaRPr>
          </a:p>
          <a:p>
            <a:endParaRPr lang="en-US" dirty="0">
              <a:latin typeface="Courier New"/>
              <a:cs typeface="Courier New"/>
            </a:endParaRPr>
          </a:p>
          <a:p>
            <a:r>
              <a:rPr lang="en-US" dirty="0" smtClean="0">
                <a:latin typeface="Courier New"/>
                <a:cs typeface="Courier New"/>
              </a:rPr>
              <a:t>&gt;module load PE-intel</a:t>
            </a:r>
          </a:p>
          <a:p>
            <a:r>
              <a:rPr lang="en-US" dirty="0" smtClean="0">
                <a:latin typeface="Courier New"/>
                <a:cs typeface="Courier New"/>
              </a:rPr>
              <a:t>&gt;module load </a:t>
            </a:r>
            <a:r>
              <a:rPr lang="en-US" dirty="0" err="1" smtClean="0">
                <a:latin typeface="Courier New"/>
                <a:cs typeface="Courier New"/>
              </a:rPr>
              <a:t>cuda</a:t>
            </a:r>
            <a:r>
              <a:rPr lang="en-US" dirty="0" smtClean="0">
                <a:latin typeface="Courier New"/>
                <a:cs typeface="Courier New"/>
              </a:rPr>
              <a:t>/4.1</a:t>
            </a:r>
          </a:p>
          <a:p>
            <a:endParaRPr lang="en-US" dirty="0">
              <a:latin typeface="Courier New"/>
              <a:cs typeface="Courier New"/>
            </a:endParaRPr>
          </a:p>
          <a:p>
            <a:r>
              <a:rPr lang="en-US" dirty="0" smtClean="0">
                <a:latin typeface="Courier New"/>
                <a:cs typeface="Courier New"/>
              </a:rPr>
              <a:t>&gt; nvcc –</a:t>
            </a:r>
            <a:r>
              <a:rPr lang="en-US" dirty="0" err="1" smtClean="0">
                <a:latin typeface="Courier New"/>
                <a:cs typeface="Courier New"/>
              </a:rPr>
              <a:t>ccbin</a:t>
            </a:r>
            <a:r>
              <a:rPr lang="en-US" dirty="0" smtClean="0">
                <a:latin typeface="Courier New"/>
                <a:cs typeface="Courier New"/>
              </a:rPr>
              <a:t> $CC –o </a:t>
            </a:r>
            <a:r>
              <a:rPr lang="en-US" dirty="0" err="1" smtClean="0">
                <a:latin typeface="Courier New"/>
                <a:cs typeface="Courier New"/>
              </a:rPr>
              <a:t>gpu.out</a:t>
            </a:r>
            <a:r>
              <a:rPr lang="en-US" dirty="0" smtClean="0">
                <a:latin typeface="Courier New"/>
                <a:cs typeface="Courier New"/>
              </a:rPr>
              <a:t> </a:t>
            </a:r>
            <a:r>
              <a:rPr lang="en-US" dirty="0" err="1" smtClean="0">
                <a:latin typeface="Courier New"/>
                <a:cs typeface="Courier New"/>
              </a:rPr>
              <a:t>gpucode.cu</a:t>
            </a:r>
            <a:endParaRPr lang="en-US" dirty="0">
              <a:latin typeface="Courier New"/>
              <a:cs typeface="Courier New"/>
            </a:endParaRPr>
          </a:p>
          <a:p>
            <a:endParaRPr lang="en-US" dirty="0" smtClean="0">
              <a:latin typeface="Courier New"/>
              <a:cs typeface="Courier New"/>
            </a:endParaRPr>
          </a:p>
          <a:p>
            <a:endParaRPr lang="en-US" dirty="0" smtClean="0">
              <a:latin typeface="Courier New"/>
              <a:cs typeface="Courier New"/>
            </a:endParaRPr>
          </a:p>
        </p:txBody>
      </p:sp>
      <p:sp>
        <p:nvSpPr>
          <p:cNvPr id="8" name="Rectangle 7"/>
          <p:cNvSpPr/>
          <p:nvPr/>
        </p:nvSpPr>
        <p:spPr>
          <a:xfrm>
            <a:off x="5001176" y="1620761"/>
            <a:ext cx="3997728" cy="2585323"/>
          </a:xfrm>
          <a:prstGeom prst="rect">
            <a:avLst/>
          </a:prstGeom>
        </p:spPr>
        <p:txBody>
          <a:bodyPr wrap="square">
            <a:spAutoFit/>
          </a:bodyPr>
          <a:lstStyle/>
          <a:p>
            <a:r>
              <a:rPr lang="en-US" b="1" dirty="0" smtClean="0">
                <a:latin typeface="Courier New"/>
                <a:cs typeface="Courier New"/>
              </a:rPr>
              <a:t>On Nautilus:</a:t>
            </a:r>
          </a:p>
          <a:p>
            <a:endParaRPr lang="en-US" dirty="0">
              <a:latin typeface="Courier New"/>
              <a:cs typeface="Courier New"/>
            </a:endParaRPr>
          </a:p>
          <a:p>
            <a:r>
              <a:rPr lang="en-US" dirty="0" smtClean="0">
                <a:latin typeface="Courier New"/>
                <a:cs typeface="Courier New"/>
              </a:rPr>
              <a:t>&gt;module load PE-gnu</a:t>
            </a:r>
          </a:p>
          <a:p>
            <a:r>
              <a:rPr lang="en-US" dirty="0" smtClean="0">
                <a:latin typeface="Courier New"/>
                <a:cs typeface="Courier New"/>
              </a:rPr>
              <a:t>&gt;module load </a:t>
            </a:r>
            <a:r>
              <a:rPr lang="en-US" dirty="0" err="1" smtClean="0">
                <a:latin typeface="Courier New"/>
                <a:cs typeface="Courier New"/>
              </a:rPr>
              <a:t>cuda</a:t>
            </a:r>
            <a:r>
              <a:rPr lang="en-US" dirty="0" smtClean="0">
                <a:latin typeface="Courier New"/>
                <a:cs typeface="Courier New"/>
              </a:rPr>
              <a:t>/4.0RC2</a:t>
            </a:r>
          </a:p>
          <a:p>
            <a:endParaRPr lang="en-US" dirty="0">
              <a:latin typeface="Courier New"/>
              <a:cs typeface="Courier New"/>
            </a:endParaRPr>
          </a:p>
          <a:p>
            <a:r>
              <a:rPr lang="en-US" dirty="0" smtClean="0">
                <a:latin typeface="Courier New"/>
                <a:cs typeface="Courier New"/>
              </a:rPr>
              <a:t>&gt; nvcc –</a:t>
            </a:r>
            <a:r>
              <a:rPr lang="en-US" dirty="0" err="1" smtClean="0">
                <a:latin typeface="Courier New"/>
                <a:cs typeface="Courier New"/>
              </a:rPr>
              <a:t>ccbin</a:t>
            </a:r>
            <a:r>
              <a:rPr lang="en-US" dirty="0" smtClean="0">
                <a:latin typeface="Courier New"/>
                <a:cs typeface="Courier New"/>
              </a:rPr>
              <a:t> $CC –o </a:t>
            </a:r>
            <a:r>
              <a:rPr lang="en-US" dirty="0" err="1" smtClean="0">
                <a:latin typeface="Courier New"/>
                <a:cs typeface="Courier New"/>
              </a:rPr>
              <a:t>gpu.out</a:t>
            </a:r>
            <a:r>
              <a:rPr lang="en-US" dirty="0" smtClean="0">
                <a:latin typeface="Courier New"/>
                <a:cs typeface="Courier New"/>
              </a:rPr>
              <a:t> </a:t>
            </a:r>
            <a:r>
              <a:rPr lang="en-US" dirty="0" err="1" smtClean="0">
                <a:latin typeface="Courier New"/>
                <a:cs typeface="Courier New"/>
              </a:rPr>
              <a:t>gpucode.cu</a:t>
            </a:r>
            <a:endParaRPr lang="en-US" dirty="0">
              <a:latin typeface="Courier New"/>
              <a:cs typeface="Courier New"/>
            </a:endParaRPr>
          </a:p>
          <a:p>
            <a:endParaRPr lang="en-US" dirty="0" smtClean="0">
              <a:latin typeface="Courier New"/>
              <a:cs typeface="Courier New"/>
            </a:endParaRPr>
          </a:p>
          <a:p>
            <a:endParaRPr lang="en-US" dirty="0" smtClean="0">
              <a:latin typeface="Courier New"/>
              <a:cs typeface="Courier New"/>
            </a:endParaRPr>
          </a:p>
        </p:txBody>
      </p:sp>
    </p:spTree>
    <p:extLst>
      <p:ext uri="{BB962C8B-B14F-4D97-AF65-F5344CB8AC3E}">
        <p14:creationId xmlns:p14="http://schemas.microsoft.com/office/powerpoint/2010/main" val="41567995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159324" y="4206084"/>
            <a:ext cx="8383097" cy="1935210"/>
          </a:xfrm>
        </p:spPr>
        <p:txBody>
          <a:bodyPr>
            <a:noAutofit/>
          </a:bodyPr>
          <a:lstStyle/>
          <a:p>
            <a:pPr marL="0" indent="0">
              <a:buNone/>
            </a:pPr>
            <a:endParaRPr lang="en-US" sz="2200" dirty="0">
              <a:latin typeface="Arial"/>
              <a:cs typeface="Arial"/>
            </a:endParaRPr>
          </a:p>
          <a:p>
            <a:pPr>
              <a:buFont typeface="Wingdings" charset="2"/>
              <a:buChar char="§"/>
            </a:pPr>
            <a:r>
              <a:rPr lang="en-US" sz="2200" dirty="0">
                <a:latin typeface="Arial"/>
                <a:cs typeface="Arial"/>
              </a:rPr>
              <a:t>More information</a:t>
            </a:r>
            <a:r>
              <a:rPr lang="en-US" sz="2200" dirty="0" smtClean="0">
                <a:latin typeface="Arial"/>
                <a:cs typeface="Arial"/>
              </a:rPr>
              <a:t>: </a:t>
            </a:r>
            <a:r>
              <a:rPr lang="en-US" sz="2200" dirty="0" smtClean="0">
                <a:latin typeface="Arial"/>
                <a:cs typeface="Arial"/>
                <a:hlinkClick r:id="rId3"/>
              </a:rPr>
              <a:t>https</a:t>
            </a:r>
            <a:r>
              <a:rPr lang="en-US" sz="2200" dirty="0">
                <a:latin typeface="Arial"/>
                <a:cs typeface="Arial"/>
                <a:hlinkClick r:id="rId3"/>
              </a:rPr>
              <a:t>://wiki-rdav.nics.tennessee.edu/index.php/</a:t>
            </a:r>
            <a:r>
              <a:rPr lang="en-US" sz="2200" dirty="0" smtClean="0">
                <a:latin typeface="Arial"/>
                <a:cs typeface="Arial"/>
                <a:hlinkClick r:id="rId3"/>
              </a:rPr>
              <a:t>Using_the_Nvidia_GPUs_on_Nautilus</a:t>
            </a:r>
            <a:r>
              <a:rPr lang="en-US" sz="2200" dirty="0" smtClean="0">
                <a:latin typeface="Arial"/>
                <a:cs typeface="Arial"/>
              </a:rPr>
              <a:t>   </a:t>
            </a:r>
          </a:p>
          <a:p>
            <a:pPr marL="0" indent="0">
              <a:buNone/>
            </a:pPr>
            <a:r>
              <a:rPr lang="en-US" sz="2200" dirty="0" smtClean="0">
                <a:latin typeface="Arial"/>
                <a:cs typeface="Arial"/>
              </a:rPr>
              <a:t>     AND</a:t>
            </a:r>
          </a:p>
          <a:p>
            <a:pPr marL="0" indent="0">
              <a:buNone/>
            </a:pPr>
            <a:r>
              <a:rPr lang="en-US" sz="2200" dirty="0">
                <a:latin typeface="Arial"/>
                <a:cs typeface="Arial"/>
              </a:rPr>
              <a:t> </a:t>
            </a:r>
            <a:r>
              <a:rPr lang="en-US" sz="2200" dirty="0" smtClean="0">
                <a:latin typeface="Arial"/>
                <a:cs typeface="Arial"/>
              </a:rPr>
              <a:t>    </a:t>
            </a:r>
            <a:r>
              <a:rPr lang="fi-FI" sz="2200" dirty="0" smtClean="0">
                <a:latin typeface="Arial"/>
                <a:cs typeface="Arial"/>
                <a:hlinkClick r:id="rId4"/>
              </a:rPr>
              <a:t>http</a:t>
            </a:r>
            <a:r>
              <a:rPr lang="fi-FI" sz="2200" dirty="0">
                <a:latin typeface="Arial"/>
                <a:cs typeface="Arial"/>
                <a:hlinkClick r:id="rId4"/>
              </a:rPr>
              <a:t>://keeneland.gatech.edu/support/quick-start#</a:t>
            </a:r>
            <a:r>
              <a:rPr lang="fi-FI" sz="2200" dirty="0" smtClean="0">
                <a:latin typeface="Arial"/>
                <a:cs typeface="Arial"/>
                <a:hlinkClick r:id="rId4"/>
              </a:rPr>
              <a:t>runningjobs</a:t>
            </a:r>
            <a:endParaRPr lang="en-US" sz="2200" dirty="0" smtClean="0">
              <a:latin typeface="Arial"/>
              <a:cs typeface="Arial"/>
            </a:endParaRPr>
          </a:p>
          <a:p>
            <a:pPr>
              <a:buFont typeface="Wingdings" charset="2"/>
              <a:buChar char="§"/>
            </a:pPr>
            <a:endParaRPr lang="en-US" sz="2200" dirty="0" smtClean="0">
              <a:latin typeface="Arial"/>
              <a:cs typeface="Arial"/>
            </a:endParaRPr>
          </a:p>
          <a:p>
            <a:pPr marL="0" indent="0">
              <a:buNone/>
            </a:pPr>
            <a:endParaRPr lang="en-US" sz="2200" dirty="0">
              <a:latin typeface="Arial"/>
              <a:cs typeface="Arial"/>
            </a:endParaRPr>
          </a:p>
        </p:txBody>
      </p:sp>
      <p:pic>
        <p:nvPicPr>
          <p:cNvPr id="7" name="Picture 6"/>
          <p:cNvPicPr>
            <a:picLocks noChangeAspect="1"/>
          </p:cNvPicPr>
          <p:nvPr/>
        </p:nvPicPr>
        <p:blipFill>
          <a:blip r:embed="rId5"/>
          <a:stretch>
            <a:fillRect/>
          </a:stretch>
        </p:blipFill>
        <p:spPr>
          <a:xfrm>
            <a:off x="0" y="-15114"/>
            <a:ext cx="9144000" cy="1635875"/>
          </a:xfrm>
          <a:prstGeom prst="rect">
            <a:avLst/>
          </a:prstGeom>
        </p:spPr>
      </p:pic>
      <p:sp>
        <p:nvSpPr>
          <p:cNvPr id="14" name="TextBox 13"/>
          <p:cNvSpPr txBox="1"/>
          <p:nvPr/>
        </p:nvSpPr>
        <p:spPr>
          <a:xfrm>
            <a:off x="-1" y="458465"/>
            <a:ext cx="8542422" cy="738664"/>
          </a:xfrm>
          <a:prstGeom prst="rect">
            <a:avLst/>
          </a:prstGeom>
          <a:noFill/>
        </p:spPr>
        <p:txBody>
          <a:bodyPr wrap="square" rtlCol="0">
            <a:spAutoFit/>
          </a:bodyPr>
          <a:lstStyle/>
          <a:p>
            <a:r>
              <a:rPr lang="en-US" sz="4200" dirty="0" smtClean="0">
                <a:latin typeface="Arial"/>
                <a:cs typeface="Arial"/>
              </a:rPr>
              <a:t>Running CUDA code:</a:t>
            </a:r>
            <a:endParaRPr lang="en-US" sz="4200" dirty="0">
              <a:latin typeface="Arial"/>
              <a:cs typeface="Arial"/>
            </a:endParaRPr>
          </a:p>
        </p:txBody>
      </p:sp>
      <p:sp>
        <p:nvSpPr>
          <p:cNvPr id="6" name="Rectangle 5"/>
          <p:cNvSpPr/>
          <p:nvPr/>
        </p:nvSpPr>
        <p:spPr>
          <a:xfrm>
            <a:off x="159324" y="1620762"/>
            <a:ext cx="8243906" cy="1754327"/>
          </a:xfrm>
          <a:prstGeom prst="rect">
            <a:avLst/>
          </a:prstGeom>
        </p:spPr>
        <p:txBody>
          <a:bodyPr wrap="square">
            <a:spAutoFit/>
          </a:bodyPr>
          <a:lstStyle/>
          <a:p>
            <a:r>
              <a:rPr lang="en-US" b="1" dirty="0" smtClean="0">
                <a:latin typeface="Courier New"/>
                <a:cs typeface="Courier New"/>
              </a:rPr>
              <a:t>On Keeneland</a:t>
            </a:r>
            <a:r>
              <a:rPr lang="en-US" b="1" dirty="0">
                <a:latin typeface="Courier New"/>
                <a:cs typeface="Courier New"/>
              </a:rPr>
              <a:t>:</a:t>
            </a:r>
            <a:endParaRPr lang="en-US" b="1" dirty="0" smtClean="0">
              <a:latin typeface="Courier New"/>
              <a:cs typeface="Courier New"/>
            </a:endParaRPr>
          </a:p>
          <a:p>
            <a:endParaRPr lang="en-US" dirty="0">
              <a:latin typeface="Courier New"/>
              <a:cs typeface="Courier New"/>
            </a:endParaRPr>
          </a:p>
          <a:p>
            <a:r>
              <a:rPr lang="ro-RO" dirty="0" smtClean="0">
                <a:latin typeface="Courier New"/>
                <a:cs typeface="Courier New"/>
              </a:rPr>
              <a:t>&gt; qsub </a:t>
            </a:r>
            <a:r>
              <a:rPr lang="en-US" dirty="0" smtClean="0">
                <a:latin typeface="Courier New"/>
                <a:cs typeface="Courier New"/>
              </a:rPr>
              <a:t>–</a:t>
            </a:r>
            <a:r>
              <a:rPr lang="ro-RO" dirty="0" smtClean="0">
                <a:latin typeface="Courier New"/>
                <a:cs typeface="Courier New"/>
              </a:rPr>
              <a:t>I -l nodes</a:t>
            </a:r>
            <a:r>
              <a:rPr lang="ro-RO" dirty="0">
                <a:latin typeface="Courier New"/>
                <a:cs typeface="Courier New"/>
              </a:rPr>
              <a:t>=1:ppn=1:gpus=3,walltime</a:t>
            </a:r>
            <a:r>
              <a:rPr lang="ro-RO" dirty="0" smtClean="0">
                <a:latin typeface="Courier New"/>
                <a:cs typeface="Courier New"/>
              </a:rPr>
              <a:t>=00:30:00</a:t>
            </a:r>
            <a:endParaRPr lang="en-US" dirty="0">
              <a:latin typeface="Courier New"/>
              <a:cs typeface="Courier New"/>
            </a:endParaRPr>
          </a:p>
          <a:p>
            <a:r>
              <a:rPr lang="en-US" dirty="0" smtClean="0">
                <a:latin typeface="Courier New"/>
                <a:cs typeface="Courier New"/>
              </a:rPr>
              <a:t>&gt; ./</a:t>
            </a:r>
            <a:r>
              <a:rPr lang="en-US" dirty="0" err="1" smtClean="0">
                <a:latin typeface="Courier New"/>
                <a:cs typeface="Courier New"/>
              </a:rPr>
              <a:t>gpu.out</a:t>
            </a:r>
            <a:endParaRPr lang="en-US" dirty="0">
              <a:latin typeface="Courier New"/>
              <a:cs typeface="Courier New"/>
            </a:endParaRPr>
          </a:p>
          <a:p>
            <a:endParaRPr lang="en-US" dirty="0" smtClean="0">
              <a:latin typeface="Courier New"/>
              <a:cs typeface="Courier New"/>
            </a:endParaRPr>
          </a:p>
          <a:p>
            <a:endParaRPr lang="en-US" dirty="0" smtClean="0">
              <a:latin typeface="Courier New"/>
              <a:cs typeface="Courier New"/>
            </a:endParaRPr>
          </a:p>
        </p:txBody>
      </p:sp>
      <p:sp>
        <p:nvSpPr>
          <p:cNvPr id="10" name="Rectangle 9"/>
          <p:cNvSpPr/>
          <p:nvPr/>
        </p:nvSpPr>
        <p:spPr>
          <a:xfrm>
            <a:off x="112290" y="2996194"/>
            <a:ext cx="8243906" cy="1754327"/>
          </a:xfrm>
          <a:prstGeom prst="rect">
            <a:avLst/>
          </a:prstGeom>
        </p:spPr>
        <p:txBody>
          <a:bodyPr wrap="square">
            <a:spAutoFit/>
          </a:bodyPr>
          <a:lstStyle/>
          <a:p>
            <a:r>
              <a:rPr lang="en-US" b="1" dirty="0" smtClean="0">
                <a:latin typeface="Courier New"/>
                <a:cs typeface="Courier New"/>
              </a:rPr>
              <a:t>On Nautilus:</a:t>
            </a:r>
          </a:p>
          <a:p>
            <a:endParaRPr lang="en-US" dirty="0">
              <a:latin typeface="Courier New"/>
              <a:cs typeface="Courier New"/>
            </a:endParaRPr>
          </a:p>
          <a:p>
            <a:r>
              <a:rPr lang="ro-RO" dirty="0" smtClean="0">
                <a:latin typeface="Courier New"/>
                <a:cs typeface="Courier New"/>
              </a:rPr>
              <a:t>&gt; qsub </a:t>
            </a:r>
            <a:r>
              <a:rPr lang="en-US" dirty="0" smtClean="0">
                <a:latin typeface="Courier New"/>
                <a:cs typeface="Courier New"/>
              </a:rPr>
              <a:t>–</a:t>
            </a:r>
            <a:r>
              <a:rPr lang="ro-RO" dirty="0" smtClean="0">
                <a:latin typeface="Courier New"/>
                <a:cs typeface="Courier New"/>
              </a:rPr>
              <a:t>I </a:t>
            </a:r>
            <a:r>
              <a:rPr lang="en-US" dirty="0" smtClean="0">
                <a:latin typeface="Courier New"/>
                <a:cs typeface="Courier New"/>
              </a:rPr>
              <a:t>–</a:t>
            </a:r>
            <a:r>
              <a:rPr lang="ro-RO" dirty="0" smtClean="0">
                <a:latin typeface="Courier New"/>
                <a:cs typeface="Courier New"/>
              </a:rPr>
              <a:t>l ncpus=1,gpus=1,</a:t>
            </a:r>
            <a:r>
              <a:rPr lang="ro-RO" dirty="0">
                <a:latin typeface="Courier New"/>
                <a:cs typeface="Courier New"/>
              </a:rPr>
              <a:t>walltime</a:t>
            </a:r>
            <a:r>
              <a:rPr lang="ro-RO" dirty="0" smtClean="0">
                <a:latin typeface="Courier New"/>
                <a:cs typeface="Courier New"/>
              </a:rPr>
              <a:t>=00:30:00</a:t>
            </a:r>
            <a:endParaRPr lang="en-US" dirty="0">
              <a:latin typeface="Courier New"/>
              <a:cs typeface="Courier New"/>
            </a:endParaRPr>
          </a:p>
          <a:p>
            <a:r>
              <a:rPr lang="en-US" dirty="0" smtClean="0">
                <a:latin typeface="Courier New"/>
                <a:cs typeface="Courier New"/>
              </a:rPr>
              <a:t>&gt; ./</a:t>
            </a:r>
            <a:r>
              <a:rPr lang="en-US" dirty="0" err="1" smtClean="0">
                <a:latin typeface="Courier New"/>
                <a:cs typeface="Courier New"/>
              </a:rPr>
              <a:t>gpu.out</a:t>
            </a:r>
            <a:endParaRPr lang="en-US" dirty="0">
              <a:latin typeface="Courier New"/>
              <a:cs typeface="Courier New"/>
            </a:endParaRPr>
          </a:p>
          <a:p>
            <a:endParaRPr lang="en-US" dirty="0" smtClean="0">
              <a:latin typeface="Courier New"/>
              <a:cs typeface="Courier New"/>
            </a:endParaRPr>
          </a:p>
          <a:p>
            <a:endParaRPr lang="en-US" dirty="0" smtClean="0">
              <a:latin typeface="Courier New"/>
              <a:cs typeface="Courier New"/>
            </a:endParaRPr>
          </a:p>
        </p:txBody>
      </p:sp>
    </p:spTree>
    <p:extLst>
      <p:ext uri="{BB962C8B-B14F-4D97-AF65-F5344CB8AC3E}">
        <p14:creationId xmlns:p14="http://schemas.microsoft.com/office/powerpoint/2010/main" val="11100954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2800" dirty="0" smtClean="0">
                <a:latin typeface="Arial"/>
                <a:cs typeface="Arial"/>
              </a:rPr>
              <a:t>CUDA with MultiGPU</a:t>
            </a:r>
          </a:p>
          <a:p>
            <a:pPr>
              <a:buFont typeface="Wingdings" charset="2"/>
              <a:buChar char="§"/>
            </a:pPr>
            <a:r>
              <a:rPr lang="en-US" sz="2800" dirty="0" smtClean="0">
                <a:latin typeface="Arial"/>
                <a:cs typeface="Arial"/>
              </a:rPr>
              <a:t>CUDA + OpenMP</a:t>
            </a:r>
          </a:p>
          <a:p>
            <a:pPr>
              <a:buFont typeface="Wingdings" charset="2"/>
              <a:buChar char="§"/>
            </a:pPr>
            <a:r>
              <a:rPr lang="en-US" sz="2800" dirty="0" smtClean="0">
                <a:latin typeface="Arial"/>
                <a:cs typeface="Arial"/>
              </a:rPr>
              <a:t>CUDA + MPI</a:t>
            </a:r>
          </a:p>
          <a:p>
            <a:pPr>
              <a:buFont typeface="Wingdings" charset="2"/>
              <a:buChar char="§"/>
            </a:pPr>
            <a:r>
              <a:rPr lang="en-US" sz="2800" dirty="0" smtClean="0">
                <a:latin typeface="Arial"/>
                <a:cs typeface="Arial"/>
              </a:rPr>
              <a:t>CUDA + OpenMP + MPI</a:t>
            </a:r>
          </a:p>
          <a:p>
            <a:pPr marL="0" indent="0">
              <a:buNone/>
            </a:pPr>
            <a:endParaRPr lang="en-US" sz="2800" dirty="0" smtClean="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5"/>
            <a:ext cx="8542422" cy="738664"/>
          </a:xfrm>
          <a:prstGeom prst="rect">
            <a:avLst/>
          </a:prstGeom>
          <a:noFill/>
        </p:spPr>
        <p:txBody>
          <a:bodyPr wrap="square" rtlCol="0">
            <a:spAutoFit/>
          </a:bodyPr>
          <a:lstStyle/>
          <a:p>
            <a:r>
              <a:rPr lang="en-US" sz="4200" dirty="0" smtClean="0">
                <a:latin typeface="Arial"/>
                <a:cs typeface="Arial"/>
              </a:rPr>
              <a:t>Hybrid programming:</a:t>
            </a:r>
            <a:endParaRPr lang="en-US" sz="4200" dirty="0">
              <a:latin typeface="Arial"/>
              <a:cs typeface="Arial"/>
            </a:endParaRPr>
          </a:p>
        </p:txBody>
      </p:sp>
    </p:spTree>
    <p:extLst>
      <p:ext uri="{BB962C8B-B14F-4D97-AF65-F5344CB8AC3E}">
        <p14:creationId xmlns:p14="http://schemas.microsoft.com/office/powerpoint/2010/main" val="20530323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3430862" cy="4644571"/>
          </a:xfrm>
        </p:spPr>
        <p:txBody>
          <a:bodyPr>
            <a:normAutofit/>
          </a:bodyPr>
          <a:lstStyle/>
          <a:p>
            <a:pPr>
              <a:buFont typeface="Wingdings" charset="2"/>
              <a:buChar char="§"/>
            </a:pPr>
            <a:r>
              <a:rPr lang="en-US" sz="2800" dirty="0" smtClean="0">
                <a:latin typeface="Arial"/>
                <a:cs typeface="Arial"/>
              </a:rPr>
              <a:t>MAGMA</a:t>
            </a:r>
          </a:p>
          <a:p>
            <a:pPr>
              <a:buFont typeface="Wingdings" charset="2"/>
              <a:buChar char="§"/>
            </a:pPr>
            <a:r>
              <a:rPr lang="en-US" sz="2800" dirty="0" smtClean="0">
                <a:latin typeface="Arial"/>
                <a:cs typeface="Arial"/>
              </a:rPr>
              <a:t>CUBLAS</a:t>
            </a:r>
          </a:p>
          <a:p>
            <a:pPr>
              <a:buFont typeface="Wingdings" charset="2"/>
              <a:buChar char="§"/>
            </a:pPr>
            <a:r>
              <a:rPr lang="en-US" sz="2800" dirty="0" smtClean="0">
                <a:latin typeface="Arial"/>
                <a:cs typeface="Arial"/>
              </a:rPr>
              <a:t>CULA </a:t>
            </a:r>
          </a:p>
          <a:p>
            <a:pPr>
              <a:buFont typeface="Wingdings" charset="2"/>
              <a:buChar char="§"/>
            </a:pPr>
            <a:r>
              <a:rPr lang="en-US" sz="2800" dirty="0" smtClean="0">
                <a:latin typeface="Arial"/>
                <a:cs typeface="Arial"/>
              </a:rPr>
              <a:t>CUFFT</a:t>
            </a:r>
          </a:p>
          <a:p>
            <a:pPr>
              <a:buFont typeface="Wingdings" charset="2"/>
              <a:buChar char="§"/>
            </a:pPr>
            <a:r>
              <a:rPr lang="en-US" sz="2800" dirty="0" smtClean="0">
                <a:latin typeface="Arial"/>
                <a:cs typeface="Arial"/>
              </a:rPr>
              <a:t>CUSPARSE</a:t>
            </a:r>
          </a:p>
          <a:p>
            <a:pPr>
              <a:buFont typeface="Wingdings" charset="2"/>
              <a:buChar char="§"/>
            </a:pPr>
            <a:r>
              <a:rPr lang="en-US" sz="2800" dirty="0" smtClean="0">
                <a:latin typeface="Arial"/>
                <a:cs typeface="Arial"/>
              </a:rPr>
              <a:t>THRUST</a:t>
            </a:r>
          </a:p>
          <a:p>
            <a:pPr>
              <a:buFont typeface="Wingdings" charset="2"/>
              <a:buChar char="§"/>
            </a:pPr>
            <a:r>
              <a:rPr lang="en-US" sz="2800" dirty="0" smtClean="0">
                <a:latin typeface="Arial"/>
                <a:cs typeface="Arial"/>
              </a:rPr>
              <a:t>Optix</a:t>
            </a:r>
          </a:p>
          <a:p>
            <a:pPr marL="0" indent="0">
              <a:buNone/>
            </a:pPr>
            <a:endParaRPr lang="en-US" sz="2800" dirty="0" smtClean="0">
              <a:latin typeface="Arial"/>
              <a:cs typeface="Arial"/>
            </a:endParaRPr>
          </a:p>
          <a:p>
            <a:pPr>
              <a:buFont typeface="Wingdings" charset="2"/>
              <a:buChar char="§"/>
            </a:pPr>
            <a:endParaRPr lang="en-US" sz="2800" dirty="0" smtClean="0">
              <a:latin typeface="Arial"/>
              <a:cs typeface="Arial"/>
            </a:endParaRPr>
          </a:p>
          <a:p>
            <a:pPr>
              <a:buFont typeface="Wingdings" charset="2"/>
              <a:buChar char="§"/>
            </a:pPr>
            <a:endParaRPr lang="en-US" sz="2800" dirty="0" smtClean="0">
              <a:latin typeface="Arial"/>
              <a:cs typeface="Arial"/>
            </a:endParaRPr>
          </a:p>
          <a:p>
            <a:pPr marL="0" indent="0">
              <a:buNone/>
            </a:pPr>
            <a:endParaRPr lang="en-US" sz="2800" dirty="0" smtClean="0">
              <a:latin typeface="Arial"/>
              <a:cs typeface="Arial"/>
            </a:endParaRPr>
          </a:p>
          <a:p>
            <a:pPr>
              <a:buFont typeface="Wingdings" charset="2"/>
              <a:buChar char="§"/>
            </a:pPr>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5"/>
            <a:ext cx="8542422" cy="738664"/>
          </a:xfrm>
          <a:prstGeom prst="rect">
            <a:avLst/>
          </a:prstGeom>
          <a:noFill/>
        </p:spPr>
        <p:txBody>
          <a:bodyPr wrap="square" rtlCol="0">
            <a:spAutoFit/>
          </a:bodyPr>
          <a:lstStyle/>
          <a:p>
            <a:r>
              <a:rPr lang="en-US" sz="4200" dirty="0" smtClean="0">
                <a:latin typeface="Arial"/>
                <a:cs typeface="Arial"/>
              </a:rPr>
              <a:t>CUDA libraries:</a:t>
            </a:r>
            <a:endParaRPr lang="en-US" sz="4200" dirty="0">
              <a:latin typeface="Arial"/>
              <a:cs typeface="Arial"/>
            </a:endParaRPr>
          </a:p>
        </p:txBody>
      </p:sp>
      <p:sp>
        <p:nvSpPr>
          <p:cNvPr id="6" name="Content Placeholder 8"/>
          <p:cNvSpPr txBox="1">
            <a:spLocks/>
          </p:cNvSpPr>
          <p:nvPr/>
        </p:nvSpPr>
        <p:spPr>
          <a:xfrm>
            <a:off x="4309529" y="1647722"/>
            <a:ext cx="4232891" cy="46445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ea"/>
              <a:buAutoNum type="circleNumDbPlain"/>
            </a:pPr>
            <a:r>
              <a:rPr lang="en-US" sz="2800" i="1" dirty="0" smtClean="0">
                <a:latin typeface="Arial"/>
                <a:cs typeface="Arial"/>
              </a:rPr>
              <a:t>Easy to use in your programs. </a:t>
            </a:r>
          </a:p>
          <a:p>
            <a:pPr marL="514350" indent="-514350">
              <a:buFont typeface="+mj-ea"/>
              <a:buAutoNum type="circleNumDbPlain"/>
            </a:pPr>
            <a:r>
              <a:rPr lang="en-US" sz="2800" i="1" dirty="0" smtClean="0">
                <a:latin typeface="Arial"/>
                <a:cs typeface="Arial"/>
              </a:rPr>
              <a:t>Algorithms in libraries are usually efficient.</a:t>
            </a:r>
          </a:p>
        </p:txBody>
      </p:sp>
    </p:spTree>
    <p:extLst>
      <p:ext uri="{BB962C8B-B14F-4D97-AF65-F5344CB8AC3E}">
        <p14:creationId xmlns:p14="http://schemas.microsoft.com/office/powerpoint/2010/main" val="36441599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2800" dirty="0" smtClean="0">
                <a:latin typeface="Arial"/>
                <a:cs typeface="Arial"/>
              </a:rPr>
              <a:t>Debuggers: </a:t>
            </a:r>
          </a:p>
          <a:p>
            <a:pPr lvl="1">
              <a:buFont typeface="Wingdings" charset="2"/>
              <a:buChar char="Ø"/>
            </a:pPr>
            <a:r>
              <a:rPr lang="en-US" sz="2400" dirty="0" smtClean="0">
                <a:latin typeface="Arial"/>
                <a:cs typeface="Arial"/>
              </a:rPr>
              <a:t>Allinea DDT</a:t>
            </a:r>
          </a:p>
          <a:p>
            <a:pPr lvl="1">
              <a:buFont typeface="Wingdings" charset="2"/>
              <a:buChar char="Ø"/>
            </a:pPr>
            <a:r>
              <a:rPr lang="en-US" sz="2400" dirty="0" smtClean="0">
                <a:latin typeface="Arial"/>
                <a:cs typeface="Arial"/>
              </a:rPr>
              <a:t>CUDA-GDB</a:t>
            </a:r>
          </a:p>
          <a:p>
            <a:pPr lvl="1">
              <a:buFont typeface="Wingdings" charset="2"/>
              <a:buChar char="Ø"/>
            </a:pPr>
            <a:r>
              <a:rPr lang="en-US" sz="2400" dirty="0" smtClean="0">
                <a:latin typeface="Arial"/>
                <a:cs typeface="Arial"/>
              </a:rPr>
              <a:t>Totalview</a:t>
            </a:r>
          </a:p>
          <a:p>
            <a:pPr lvl="1">
              <a:buFont typeface="Wingdings" charset="2"/>
              <a:buChar char="Ø"/>
            </a:pPr>
            <a:r>
              <a:rPr lang="en-US" sz="2400" dirty="0" err="1" smtClean="0">
                <a:latin typeface="Arial"/>
                <a:cs typeface="Arial"/>
              </a:rPr>
              <a:t>Cuda-memcheck</a:t>
            </a:r>
            <a:endParaRPr lang="en-US" sz="2800" dirty="0">
              <a:latin typeface="Arial"/>
              <a:cs typeface="Arial"/>
            </a:endParaRPr>
          </a:p>
          <a:p>
            <a:pPr>
              <a:buFont typeface="Wingdings" charset="2"/>
              <a:buChar char="§"/>
            </a:pPr>
            <a:r>
              <a:rPr lang="en-US" sz="2800" dirty="0" smtClean="0">
                <a:latin typeface="Arial"/>
                <a:cs typeface="Arial"/>
              </a:rPr>
              <a:t>Profilers:</a:t>
            </a:r>
          </a:p>
          <a:p>
            <a:pPr lvl="1">
              <a:buFont typeface="Wingdings" charset="2"/>
              <a:buChar char="Ø"/>
            </a:pPr>
            <a:r>
              <a:rPr lang="en-US" sz="2400" dirty="0" smtClean="0">
                <a:latin typeface="Arial"/>
                <a:cs typeface="Arial"/>
              </a:rPr>
              <a:t>Tau</a:t>
            </a:r>
          </a:p>
          <a:p>
            <a:pPr lvl="1">
              <a:buFont typeface="Wingdings" charset="2"/>
              <a:buChar char="Ø"/>
            </a:pPr>
            <a:r>
              <a:rPr lang="en-US" sz="2400" dirty="0" smtClean="0">
                <a:latin typeface="Arial"/>
                <a:cs typeface="Arial"/>
              </a:rPr>
              <a:t>NVIDIA visual profiler</a:t>
            </a:r>
          </a:p>
          <a:p>
            <a:pPr lvl="1">
              <a:buFont typeface="Wingdings" charset="2"/>
              <a:buChar char="§"/>
            </a:pPr>
            <a:endParaRPr lang="en-US" sz="2400" dirty="0" smtClean="0">
              <a:latin typeface="Arial"/>
              <a:cs typeface="Arial"/>
            </a:endParaRPr>
          </a:p>
          <a:p>
            <a:pPr>
              <a:buFont typeface="Wingdings" charset="2"/>
              <a:buChar char="§"/>
            </a:pPr>
            <a:endParaRPr lang="en-US" sz="2800" dirty="0" smtClean="0">
              <a:latin typeface="Arial"/>
              <a:cs typeface="Arial"/>
            </a:endParaRPr>
          </a:p>
          <a:p>
            <a:pPr>
              <a:buFont typeface="Wingdings" charset="2"/>
              <a:buChar char="§"/>
            </a:pPr>
            <a:endParaRPr lang="en-US" sz="2800" dirty="0" smtClean="0">
              <a:latin typeface="Arial"/>
              <a:cs typeface="Arial"/>
            </a:endParaRPr>
          </a:p>
          <a:p>
            <a:pPr marL="0" indent="0">
              <a:buNone/>
            </a:pPr>
            <a:endParaRPr lang="en-US" sz="2800" dirty="0" smtClean="0">
              <a:latin typeface="Arial"/>
              <a:cs typeface="Arial"/>
            </a:endParaRPr>
          </a:p>
          <a:p>
            <a:pPr>
              <a:buFont typeface="Wingdings" charset="2"/>
              <a:buChar char="§"/>
            </a:pPr>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5"/>
            <a:ext cx="8542422" cy="738664"/>
          </a:xfrm>
          <a:prstGeom prst="rect">
            <a:avLst/>
          </a:prstGeom>
          <a:noFill/>
        </p:spPr>
        <p:txBody>
          <a:bodyPr wrap="square" rtlCol="0">
            <a:spAutoFit/>
          </a:bodyPr>
          <a:lstStyle/>
          <a:p>
            <a:r>
              <a:rPr lang="en-US" sz="4200" dirty="0" smtClean="0">
                <a:latin typeface="Arial"/>
                <a:cs typeface="Arial"/>
              </a:rPr>
              <a:t>CUDA debuggers and profilers:</a:t>
            </a:r>
            <a:endParaRPr lang="en-US" sz="4200" dirty="0">
              <a:latin typeface="Arial"/>
              <a:cs typeface="Arial"/>
            </a:endParaRPr>
          </a:p>
        </p:txBody>
      </p:sp>
    </p:spTree>
    <p:extLst>
      <p:ext uri="{BB962C8B-B14F-4D97-AF65-F5344CB8AC3E}">
        <p14:creationId xmlns:p14="http://schemas.microsoft.com/office/powerpoint/2010/main" val="4344161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646737" cy="738664"/>
          </a:xfrm>
          <a:prstGeom prst="rect">
            <a:avLst/>
          </a:prstGeom>
          <a:noFill/>
        </p:spPr>
        <p:txBody>
          <a:bodyPr wrap="square" rtlCol="0">
            <a:spAutoFit/>
          </a:bodyPr>
          <a:lstStyle/>
          <a:p>
            <a:r>
              <a:rPr lang="en-US" sz="4200" dirty="0" smtClean="0">
                <a:latin typeface="Arial"/>
                <a:cs typeface="Arial"/>
              </a:rPr>
              <a:t>History of Graphics Hardware:</a:t>
            </a:r>
            <a:endParaRPr lang="en-US" sz="4200" dirty="0">
              <a:latin typeface="Arial"/>
              <a:cs typeface="Arial"/>
            </a:endParaRPr>
          </a:p>
        </p:txBody>
      </p:sp>
      <p:sp>
        <p:nvSpPr>
          <p:cNvPr id="9" name="Content Placeholder 8"/>
          <p:cNvSpPr>
            <a:spLocks noGrp="1"/>
          </p:cNvSpPr>
          <p:nvPr>
            <p:ph idx="1"/>
          </p:nvPr>
        </p:nvSpPr>
        <p:spPr>
          <a:xfrm>
            <a:off x="457200" y="1620762"/>
            <a:ext cx="8229600" cy="4644571"/>
          </a:xfrm>
        </p:spPr>
        <p:txBody>
          <a:bodyPr>
            <a:normAutofit fontScale="70000" lnSpcReduction="20000"/>
          </a:bodyPr>
          <a:lstStyle/>
          <a:p>
            <a:pPr>
              <a:buFont typeface="Wingdings" charset="2"/>
              <a:buChar char="§"/>
            </a:pPr>
            <a:r>
              <a:rPr lang="en-US" sz="3000" dirty="0" smtClean="0">
                <a:latin typeface="Arial"/>
                <a:cs typeface="Arial"/>
              </a:rPr>
              <a:t>…-mid ’ 90s</a:t>
            </a:r>
          </a:p>
          <a:p>
            <a:pPr lvl="1">
              <a:buFont typeface="Wingdings" charset="2"/>
              <a:buChar char="Ø"/>
            </a:pPr>
            <a:r>
              <a:rPr lang="en-US" sz="2600" dirty="0" smtClean="0">
                <a:latin typeface="Arial"/>
                <a:cs typeface="Arial"/>
              </a:rPr>
              <a:t>SGI mainframes and workstations</a:t>
            </a:r>
          </a:p>
          <a:p>
            <a:pPr lvl="1">
              <a:buFont typeface="Wingdings" charset="2"/>
              <a:buChar char="Ø"/>
            </a:pPr>
            <a:r>
              <a:rPr lang="en-US" sz="2600" dirty="0" smtClean="0">
                <a:latin typeface="Arial"/>
                <a:cs typeface="Arial"/>
              </a:rPr>
              <a:t>PC: only 2D graphics hardware</a:t>
            </a:r>
          </a:p>
          <a:p>
            <a:pPr>
              <a:buFont typeface="Wingdings" charset="2"/>
              <a:buChar char="§"/>
            </a:pPr>
            <a:r>
              <a:rPr lang="en-US" sz="3000" dirty="0" smtClean="0">
                <a:latin typeface="Arial"/>
                <a:cs typeface="Arial"/>
              </a:rPr>
              <a:t>mid’  90s</a:t>
            </a:r>
          </a:p>
          <a:p>
            <a:pPr lvl="1">
              <a:buFont typeface="Wingdings" charset="2"/>
              <a:buChar char="Ø"/>
            </a:pPr>
            <a:r>
              <a:rPr lang="en-US" sz="2600" dirty="0" smtClean="0">
                <a:solidFill>
                  <a:prstClr val="black"/>
                </a:solidFill>
                <a:latin typeface="Arial"/>
                <a:cs typeface="Arial"/>
              </a:rPr>
              <a:t>Consumer 3D graphics hardware (PC)</a:t>
            </a:r>
          </a:p>
          <a:p>
            <a:pPr lvl="2">
              <a:buFont typeface="Courier New"/>
              <a:buChar char="o"/>
            </a:pPr>
            <a:r>
              <a:rPr lang="en-US" sz="2200" dirty="0" smtClean="0">
                <a:latin typeface="Arial"/>
                <a:cs typeface="Arial"/>
              </a:rPr>
              <a:t>3dfx, NVIDIA, </a:t>
            </a:r>
            <a:r>
              <a:rPr lang="en-US" sz="2200" dirty="0" err="1" smtClean="0">
                <a:latin typeface="Arial"/>
                <a:cs typeface="Arial"/>
              </a:rPr>
              <a:t>Matrox</a:t>
            </a:r>
            <a:r>
              <a:rPr lang="en-US" sz="2200" dirty="0" smtClean="0">
                <a:latin typeface="Arial"/>
                <a:cs typeface="Arial"/>
              </a:rPr>
              <a:t>, ATI, …</a:t>
            </a:r>
          </a:p>
          <a:p>
            <a:pPr lvl="1">
              <a:buFont typeface="Wingdings" charset="2"/>
              <a:buChar char="Ø"/>
            </a:pPr>
            <a:r>
              <a:rPr lang="en-US" sz="2600" dirty="0" smtClean="0">
                <a:solidFill>
                  <a:prstClr val="black"/>
                </a:solidFill>
                <a:latin typeface="Arial"/>
                <a:cs typeface="Arial"/>
              </a:rPr>
              <a:t>Triangles rasterization (only)</a:t>
            </a:r>
          </a:p>
          <a:p>
            <a:pPr>
              <a:buFont typeface="Wingdings" charset="2"/>
              <a:buChar char="§"/>
            </a:pPr>
            <a:r>
              <a:rPr lang="en-US" sz="3000" dirty="0" smtClean="0">
                <a:latin typeface="Arial"/>
                <a:cs typeface="Arial"/>
              </a:rPr>
              <a:t>1999</a:t>
            </a:r>
          </a:p>
          <a:p>
            <a:pPr lvl="1">
              <a:buFont typeface="Wingdings" charset="2"/>
              <a:buChar char="Ø"/>
            </a:pPr>
            <a:r>
              <a:rPr lang="en-US" sz="2600" dirty="0" smtClean="0">
                <a:latin typeface="Arial"/>
                <a:cs typeface="Arial"/>
              </a:rPr>
              <a:t>PC-card with </a:t>
            </a:r>
            <a:r>
              <a:rPr lang="en-US" sz="2600" dirty="0" err="1" smtClean="0">
                <a:latin typeface="Arial"/>
                <a:cs typeface="Arial"/>
              </a:rPr>
              <a:t>TnL</a:t>
            </a:r>
            <a:r>
              <a:rPr lang="en-US" sz="2600" dirty="0" smtClean="0">
                <a:latin typeface="Arial"/>
                <a:cs typeface="Arial"/>
              </a:rPr>
              <a:t> (Transform and Lighting) … ]</a:t>
            </a:r>
          </a:p>
          <a:p>
            <a:pPr lvl="2">
              <a:buFont typeface="Courier New"/>
              <a:buChar char="o"/>
            </a:pPr>
            <a:r>
              <a:rPr lang="fr-FR" sz="2200" dirty="0">
                <a:latin typeface="Arial"/>
                <a:cs typeface="Arial"/>
              </a:rPr>
              <a:t>N</a:t>
            </a:r>
            <a:r>
              <a:rPr lang="fr-FR" sz="2200" dirty="0" smtClean="0">
                <a:latin typeface="Arial"/>
                <a:cs typeface="Arial"/>
              </a:rPr>
              <a:t>VIDIA GeForce: Graphics Processing Unit (GPU)</a:t>
            </a:r>
          </a:p>
          <a:p>
            <a:pPr lvl="1">
              <a:buFont typeface="Wingdings" charset="2"/>
              <a:buChar char="Ø"/>
            </a:pPr>
            <a:r>
              <a:rPr lang="en-US" sz="2600" dirty="0" smtClean="0">
                <a:solidFill>
                  <a:prstClr val="black"/>
                </a:solidFill>
                <a:latin typeface="Arial"/>
                <a:cs typeface="Arial"/>
              </a:rPr>
              <a:t>PC-card more powerful than specialized workstations</a:t>
            </a:r>
          </a:p>
          <a:p>
            <a:pPr>
              <a:buFont typeface="Wingdings" charset="2"/>
              <a:buChar char="§"/>
            </a:pPr>
            <a:r>
              <a:rPr lang="en-US" sz="3000" dirty="0" smtClean="0">
                <a:latin typeface="Arial"/>
                <a:cs typeface="Arial"/>
              </a:rPr>
              <a:t>Modern graphics hardware</a:t>
            </a:r>
            <a:endParaRPr lang="en-US" sz="3000" dirty="0">
              <a:latin typeface="Arial"/>
              <a:cs typeface="Arial"/>
            </a:endParaRPr>
          </a:p>
          <a:p>
            <a:pPr lvl="1">
              <a:buFont typeface="Wingdings" charset="2"/>
              <a:buChar char="Ø"/>
            </a:pPr>
            <a:r>
              <a:rPr lang="en-US" sz="2600" dirty="0" smtClean="0">
                <a:solidFill>
                  <a:prstClr val="black"/>
                </a:solidFill>
                <a:latin typeface="Arial"/>
                <a:cs typeface="Arial"/>
              </a:rPr>
              <a:t>Graphics pipeline partly programmable</a:t>
            </a:r>
          </a:p>
          <a:p>
            <a:pPr lvl="1">
              <a:buFont typeface="Wingdings" charset="2"/>
              <a:buChar char="Ø"/>
            </a:pPr>
            <a:r>
              <a:rPr lang="en-US" sz="2600" dirty="0" smtClean="0">
                <a:solidFill>
                  <a:prstClr val="black"/>
                </a:solidFill>
                <a:latin typeface="Arial"/>
                <a:cs typeface="Arial"/>
              </a:rPr>
              <a:t>Leaders: </a:t>
            </a:r>
            <a:r>
              <a:rPr lang="en-US" sz="2600" b="1" dirty="0" smtClean="0">
                <a:solidFill>
                  <a:prstClr val="black"/>
                </a:solidFill>
                <a:latin typeface="Arial"/>
                <a:cs typeface="Arial"/>
              </a:rPr>
              <a:t>NVIDIA and AMD</a:t>
            </a:r>
          </a:p>
          <a:p>
            <a:pPr lvl="1">
              <a:buFont typeface="Wingdings" charset="2"/>
              <a:buChar char="Ø"/>
            </a:pPr>
            <a:r>
              <a:rPr lang="en-US" sz="2600" dirty="0" smtClean="0">
                <a:solidFill>
                  <a:prstClr val="black"/>
                </a:solidFill>
                <a:latin typeface="Arial"/>
                <a:cs typeface="Arial"/>
              </a:rPr>
              <a:t>Game consoles similar to GPUs(Xbox, Wii and </a:t>
            </a:r>
            <a:r>
              <a:rPr lang="en-US" sz="2600" dirty="0" err="1" smtClean="0">
                <a:solidFill>
                  <a:prstClr val="black"/>
                </a:solidFill>
                <a:latin typeface="Arial"/>
                <a:cs typeface="Arial"/>
              </a:rPr>
              <a:t>Playstation</a:t>
            </a:r>
            <a:r>
              <a:rPr lang="en-US" sz="2600" dirty="0" smtClean="0">
                <a:solidFill>
                  <a:prstClr val="black"/>
                </a:solidFill>
                <a:latin typeface="Arial"/>
                <a:cs typeface="Arial"/>
              </a:rPr>
              <a:t>)</a:t>
            </a:r>
            <a:endParaRPr lang="en-US" sz="2600" dirty="0">
              <a:solidFill>
                <a:prstClr val="black"/>
              </a:solidFill>
              <a:latin typeface="Arial"/>
              <a:cs typeface="Arial"/>
            </a:endParaRPr>
          </a:p>
          <a:p>
            <a:pPr lvl="1">
              <a:buFont typeface="Wingdings" charset="2"/>
              <a:buChar char="Ø"/>
            </a:pPr>
            <a:endParaRPr lang="en-US" sz="2600" dirty="0" smtClean="0">
              <a:solidFill>
                <a:prstClr val="black"/>
              </a:solidFill>
              <a:latin typeface="Arial"/>
              <a:cs typeface="Arial"/>
            </a:endParaRPr>
          </a:p>
          <a:p>
            <a:pPr lvl="1">
              <a:buFont typeface="Wingdings" charset="2"/>
              <a:buChar char="Ø"/>
            </a:pPr>
            <a:endParaRPr lang="en-US" sz="2600" dirty="0">
              <a:solidFill>
                <a:prstClr val="black"/>
              </a:solidFill>
              <a:latin typeface="Arial"/>
              <a:cs typeface="Arial"/>
            </a:endParaRPr>
          </a:p>
          <a:p>
            <a:pPr lvl="2">
              <a:buFont typeface="Courier New"/>
              <a:buChar char="o"/>
            </a:pPr>
            <a:endParaRPr lang="fr-FR" sz="2200" dirty="0" smtClean="0">
              <a:latin typeface="Arial"/>
              <a:cs typeface="Arial"/>
            </a:endParaRPr>
          </a:p>
          <a:p>
            <a:pPr marL="0" indent="0">
              <a:buNone/>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096" y="1697421"/>
            <a:ext cx="2819400" cy="1708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8017" y="3559981"/>
            <a:ext cx="187960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183860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479930"/>
            <a:ext cx="3713060" cy="3694727"/>
          </a:xfrm>
        </p:spPr>
        <p:txBody>
          <a:bodyPr>
            <a:normAutofit/>
          </a:bodyPr>
          <a:lstStyle/>
          <a:p>
            <a:pPr>
              <a:buFont typeface="Wingdings" charset="2"/>
              <a:buChar char="§"/>
            </a:pPr>
            <a:r>
              <a:rPr lang="en-US" sz="3000" dirty="0" smtClean="0">
                <a:latin typeface="Arial"/>
                <a:cs typeface="Arial"/>
              </a:rPr>
              <a:t>NVIDIA: CUDA</a:t>
            </a:r>
          </a:p>
          <a:p>
            <a:pPr>
              <a:buFont typeface="Wingdings" charset="2"/>
              <a:buChar char="§"/>
            </a:pPr>
            <a:r>
              <a:rPr lang="en-US" sz="3000" dirty="0" smtClean="0">
                <a:latin typeface="Arial"/>
                <a:cs typeface="Arial"/>
              </a:rPr>
              <a:t>Use compiler to build kernels</a:t>
            </a:r>
          </a:p>
          <a:p>
            <a:pPr>
              <a:buFont typeface="Wingdings" charset="2"/>
              <a:buChar char="§"/>
            </a:pPr>
            <a:r>
              <a:rPr lang="en-US" sz="3000" dirty="0" smtClean="0">
                <a:latin typeface="Arial"/>
                <a:cs typeface="Arial"/>
              </a:rPr>
              <a:t>C language extensions(nvcc)</a:t>
            </a:r>
          </a:p>
          <a:p>
            <a:pPr lvl="1">
              <a:buFont typeface="Wingdings" charset="2"/>
              <a:buChar char="Ø"/>
            </a:pPr>
            <a:r>
              <a:rPr lang="en-US" sz="2600" dirty="0" smtClean="0">
                <a:latin typeface="Arial"/>
                <a:cs typeface="Arial"/>
              </a:rPr>
              <a:t>Also a low-level driver-only API</a:t>
            </a:r>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6788430" cy="738664"/>
          </a:xfrm>
          <a:prstGeom prst="rect">
            <a:avLst/>
          </a:prstGeom>
          <a:noFill/>
        </p:spPr>
        <p:txBody>
          <a:bodyPr wrap="square" rtlCol="0">
            <a:spAutoFit/>
          </a:bodyPr>
          <a:lstStyle/>
          <a:p>
            <a:r>
              <a:rPr lang="en-US" sz="4200" dirty="0" smtClean="0">
                <a:latin typeface="Arial"/>
                <a:cs typeface="Arial"/>
              </a:rPr>
              <a:t>CUDA and OpenCL:</a:t>
            </a:r>
            <a:endParaRPr lang="en-US" sz="4200" dirty="0">
              <a:latin typeface="Arial"/>
              <a:cs typeface="Arial"/>
            </a:endParaRPr>
          </a:p>
        </p:txBody>
      </p:sp>
      <p:sp>
        <p:nvSpPr>
          <p:cNvPr id="6" name="Content Placeholder 8"/>
          <p:cNvSpPr txBox="1">
            <a:spLocks/>
          </p:cNvSpPr>
          <p:nvPr/>
        </p:nvSpPr>
        <p:spPr>
          <a:xfrm>
            <a:off x="4811214" y="1434334"/>
            <a:ext cx="4093701" cy="46445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3000" dirty="0" smtClean="0">
                <a:latin typeface="Arial"/>
                <a:cs typeface="Arial"/>
              </a:rPr>
              <a:t>Open-free standard.</a:t>
            </a:r>
          </a:p>
          <a:p>
            <a:pPr>
              <a:buFont typeface="Wingdings" charset="2"/>
              <a:buChar char="§"/>
            </a:pPr>
            <a:r>
              <a:rPr lang="en-US" sz="3000" dirty="0" smtClean="0">
                <a:latin typeface="Arial"/>
                <a:cs typeface="Arial"/>
              </a:rPr>
              <a:t>Builds kernel at runtime. </a:t>
            </a:r>
          </a:p>
          <a:p>
            <a:pPr>
              <a:buFont typeface="Wingdings" charset="2"/>
              <a:buChar char="§"/>
            </a:pPr>
            <a:r>
              <a:rPr lang="en-US" sz="3000" dirty="0" smtClean="0">
                <a:latin typeface="Arial"/>
                <a:cs typeface="Arial"/>
              </a:rPr>
              <a:t>API only, no new compiler-API calls to execute kernel</a:t>
            </a:r>
          </a:p>
          <a:p>
            <a:pPr marL="0" indent="0">
              <a:buNone/>
            </a:pPr>
            <a:endParaRPr lang="en-US" sz="2800" dirty="0" smtClean="0">
              <a:latin typeface="Arial"/>
              <a:cs typeface="Arial"/>
            </a:endParaRPr>
          </a:p>
          <a:p>
            <a:endParaRPr lang="en-US" sz="2800" dirty="0" smtClean="0">
              <a:latin typeface="Arial"/>
              <a:cs typeface="Arial"/>
            </a:endParaRPr>
          </a:p>
          <a:p>
            <a:endParaRPr lang="en-US" sz="2800" dirty="0">
              <a:latin typeface="Arial"/>
              <a:cs typeface="Arial"/>
            </a:endParaRPr>
          </a:p>
        </p:txBody>
      </p:sp>
      <p:sp>
        <p:nvSpPr>
          <p:cNvPr id="2" name="TextBox 1"/>
          <p:cNvSpPr txBox="1"/>
          <p:nvPr/>
        </p:nvSpPr>
        <p:spPr>
          <a:xfrm>
            <a:off x="5188238" y="4756492"/>
            <a:ext cx="3659753" cy="375117"/>
          </a:xfrm>
          <a:prstGeom prst="rect">
            <a:avLst/>
          </a:prstGeom>
          <a:noFill/>
        </p:spPr>
        <p:txBody>
          <a:bodyPr wrap="square" rtlCol="0">
            <a:spAutoFit/>
          </a:bodyPr>
          <a:lstStyle/>
          <a:p>
            <a:r>
              <a:rPr lang="pl-PL" dirty="0" err="1">
                <a:solidFill>
                  <a:srgbClr val="3366FF"/>
                </a:solidFill>
              </a:rPr>
              <a:t>https</a:t>
            </a:r>
            <a:r>
              <a:rPr lang="pl-PL" dirty="0" smtClean="0">
                <a:solidFill>
                  <a:srgbClr val="3366FF"/>
                </a:solidFill>
              </a:rPr>
              <a:t>:/</a:t>
            </a:r>
            <a:r>
              <a:rPr lang="pl-PL" dirty="0" err="1">
                <a:solidFill>
                  <a:srgbClr val="3366FF"/>
                </a:solidFill>
              </a:rPr>
              <a:t>www.khronos.org</a:t>
            </a:r>
            <a:r>
              <a:rPr lang="pl-PL" dirty="0">
                <a:solidFill>
                  <a:srgbClr val="3366FF"/>
                </a:solidFill>
              </a:rPr>
              <a:t>/</a:t>
            </a:r>
            <a:r>
              <a:rPr lang="pl-PL" dirty="0" err="1">
                <a:solidFill>
                  <a:srgbClr val="3366FF"/>
                </a:solidFill>
              </a:rPr>
              <a:t>opencl</a:t>
            </a:r>
            <a:r>
              <a:rPr lang="pl-PL" dirty="0">
                <a:solidFill>
                  <a:srgbClr val="3366FF"/>
                </a:solidFill>
              </a:rPr>
              <a:t>/</a:t>
            </a:r>
            <a:endParaRPr lang="en-US" dirty="0">
              <a:solidFill>
                <a:srgbClr val="3366FF"/>
              </a:solidFill>
            </a:endParaRPr>
          </a:p>
        </p:txBody>
      </p:sp>
      <p:pic>
        <p:nvPicPr>
          <p:cNvPr id="4" name="Picture 3" descr="openc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230" y="5174657"/>
            <a:ext cx="2374586" cy="1683343"/>
          </a:xfrm>
          <a:prstGeom prst="rect">
            <a:avLst/>
          </a:prstGeom>
        </p:spPr>
      </p:pic>
      <p:sp>
        <p:nvSpPr>
          <p:cNvPr id="10" name="TextBox 9"/>
          <p:cNvSpPr txBox="1"/>
          <p:nvPr/>
        </p:nvSpPr>
        <p:spPr>
          <a:xfrm>
            <a:off x="510507" y="4808749"/>
            <a:ext cx="3659753" cy="646331"/>
          </a:xfrm>
          <a:prstGeom prst="rect">
            <a:avLst/>
          </a:prstGeom>
          <a:noFill/>
        </p:spPr>
        <p:txBody>
          <a:bodyPr wrap="square" rtlCol="0">
            <a:spAutoFit/>
          </a:bodyPr>
          <a:lstStyle/>
          <a:p>
            <a:r>
              <a:rPr lang="en-US" dirty="0">
                <a:solidFill>
                  <a:srgbClr val="3366FF"/>
                </a:solidFill>
              </a:rPr>
              <a:t>http://</a:t>
            </a:r>
            <a:r>
              <a:rPr lang="en-US" dirty="0" err="1">
                <a:solidFill>
                  <a:srgbClr val="3366FF"/>
                </a:solidFill>
              </a:rPr>
              <a:t>www.nvidia.com</a:t>
            </a:r>
            <a:r>
              <a:rPr lang="en-US" dirty="0">
                <a:solidFill>
                  <a:srgbClr val="3366FF"/>
                </a:solidFill>
              </a:rPr>
              <a:t>/object/</a:t>
            </a:r>
            <a:r>
              <a:rPr lang="en-US" dirty="0" err="1">
                <a:solidFill>
                  <a:srgbClr val="3366FF"/>
                </a:solidFill>
              </a:rPr>
              <a:t>cuda_home_new.html</a:t>
            </a:r>
            <a:endParaRPr lang="en-US" dirty="0">
              <a:solidFill>
                <a:srgbClr val="3366FF"/>
              </a:solidFill>
            </a:endParaRPr>
          </a:p>
        </p:txBody>
      </p:sp>
      <p:pic>
        <p:nvPicPr>
          <p:cNvPr id="5" name="Picture 4" descr="cud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07" y="5498128"/>
            <a:ext cx="3364525" cy="1359872"/>
          </a:xfrm>
          <a:prstGeom prst="rect">
            <a:avLst/>
          </a:prstGeom>
        </p:spPr>
      </p:pic>
    </p:spTree>
    <p:extLst>
      <p:ext uri="{BB962C8B-B14F-4D97-AF65-F5344CB8AC3E}">
        <p14:creationId xmlns:p14="http://schemas.microsoft.com/office/powerpoint/2010/main" val="38431531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Two main products</a:t>
            </a:r>
          </a:p>
          <a:p>
            <a:pPr lvl="1">
              <a:buFont typeface="Wingdings" charset="2"/>
              <a:buChar char="Ø"/>
            </a:pPr>
            <a:r>
              <a:rPr lang="en-US" sz="2600" dirty="0" smtClean="0">
                <a:latin typeface="Arial"/>
                <a:cs typeface="Arial"/>
              </a:rPr>
              <a:t>PGI accelerators</a:t>
            </a:r>
          </a:p>
          <a:p>
            <a:pPr lvl="1">
              <a:buFont typeface="Wingdings" charset="2"/>
              <a:buChar char="Ø"/>
            </a:pPr>
            <a:r>
              <a:rPr lang="en-US" sz="2600" dirty="0" smtClean="0">
                <a:latin typeface="Arial"/>
                <a:cs typeface="Arial"/>
              </a:rPr>
              <a:t>HMPP (CAPS enterprise)</a:t>
            </a:r>
          </a:p>
          <a:p>
            <a:pPr>
              <a:buFont typeface="Wingdings" charset="2"/>
              <a:buChar char="§"/>
            </a:pPr>
            <a:r>
              <a:rPr lang="en-US" sz="3000" dirty="0" smtClean="0">
                <a:latin typeface="Arial"/>
                <a:cs typeface="Arial"/>
              </a:rPr>
              <a:t>Normal C or Fortran code with directives to guide compiler in creating a GPU version. </a:t>
            </a:r>
          </a:p>
          <a:p>
            <a:pPr>
              <a:buFont typeface="Wingdings" charset="2"/>
              <a:buChar char="§"/>
            </a:pPr>
            <a:r>
              <a:rPr lang="en-US" sz="3000" dirty="0" smtClean="0">
                <a:latin typeface="Arial"/>
                <a:cs typeface="Arial"/>
              </a:rPr>
              <a:t>Backend supporting CUDA, OpenCL and even normal CPUs. </a:t>
            </a: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901545" cy="738664"/>
          </a:xfrm>
          <a:prstGeom prst="rect">
            <a:avLst/>
          </a:prstGeom>
          <a:noFill/>
        </p:spPr>
        <p:txBody>
          <a:bodyPr wrap="square" rtlCol="0">
            <a:spAutoFit/>
          </a:bodyPr>
          <a:lstStyle/>
          <a:p>
            <a:r>
              <a:rPr lang="en-US" sz="4200" dirty="0" smtClean="0">
                <a:latin typeface="Arial"/>
                <a:cs typeface="Arial"/>
              </a:rPr>
              <a:t>Directive based GPU code:</a:t>
            </a:r>
            <a:endParaRPr lang="en-US" sz="4200" dirty="0">
              <a:latin typeface="Arial"/>
              <a:cs typeface="Arial"/>
            </a:endParaRPr>
          </a:p>
        </p:txBody>
      </p:sp>
    </p:spTree>
    <p:extLst>
      <p:ext uri="{BB962C8B-B14F-4D97-AF65-F5344CB8AC3E}">
        <p14:creationId xmlns:p14="http://schemas.microsoft.com/office/powerpoint/2010/main" val="155937168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Pros</a:t>
            </a:r>
          </a:p>
          <a:p>
            <a:pPr lvl="1">
              <a:buFont typeface="Wingdings" charset="2"/>
              <a:buChar char="Ø"/>
            </a:pPr>
            <a:r>
              <a:rPr lang="en-US" sz="2600" dirty="0" smtClean="0">
                <a:latin typeface="Arial"/>
                <a:cs typeface="Arial"/>
              </a:rPr>
              <a:t>Same code base as CPU version</a:t>
            </a:r>
          </a:p>
          <a:p>
            <a:pPr lvl="1">
              <a:buFont typeface="Wingdings" charset="2"/>
              <a:buChar char="Ø"/>
            </a:pPr>
            <a:r>
              <a:rPr lang="en-US" sz="2600" dirty="0" smtClean="0">
                <a:latin typeface="Arial"/>
                <a:cs typeface="Arial"/>
              </a:rPr>
              <a:t>Less time consuming</a:t>
            </a:r>
          </a:p>
          <a:p>
            <a:pPr lvl="1">
              <a:buFont typeface="Wingdings" charset="2"/>
              <a:buChar char="Ø"/>
            </a:pPr>
            <a:r>
              <a:rPr lang="en-US" sz="2600" dirty="0" smtClean="0">
                <a:latin typeface="Arial"/>
                <a:cs typeface="Arial"/>
              </a:rPr>
              <a:t>Portability is better due to different back-ends support. </a:t>
            </a:r>
          </a:p>
          <a:p>
            <a:pPr>
              <a:buFont typeface="Wingdings" charset="2"/>
              <a:buChar char="§"/>
            </a:pPr>
            <a:r>
              <a:rPr lang="en-US" sz="3000" dirty="0" smtClean="0">
                <a:latin typeface="Arial"/>
                <a:cs typeface="Arial"/>
              </a:rPr>
              <a:t>Cons</a:t>
            </a:r>
          </a:p>
          <a:p>
            <a:pPr lvl="1">
              <a:buFont typeface="Wingdings" charset="2"/>
              <a:buChar char="Ø"/>
            </a:pPr>
            <a:r>
              <a:rPr lang="en-US" sz="2600" dirty="0" smtClean="0">
                <a:latin typeface="Arial"/>
                <a:cs typeface="Arial"/>
              </a:rPr>
              <a:t>Generated code may not be as fast as hand-tuned CUDA. </a:t>
            </a:r>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901545" cy="738664"/>
          </a:xfrm>
          <a:prstGeom prst="rect">
            <a:avLst/>
          </a:prstGeom>
          <a:noFill/>
        </p:spPr>
        <p:txBody>
          <a:bodyPr wrap="square" rtlCol="0">
            <a:spAutoFit/>
          </a:bodyPr>
          <a:lstStyle/>
          <a:p>
            <a:r>
              <a:rPr lang="en-US" sz="4200" dirty="0" smtClean="0">
                <a:latin typeface="Arial"/>
                <a:cs typeface="Arial"/>
              </a:rPr>
              <a:t>Directive based GPU code:</a:t>
            </a:r>
            <a:endParaRPr lang="en-US" sz="4200" dirty="0">
              <a:latin typeface="Arial"/>
              <a:cs typeface="Arial"/>
            </a:endParaRPr>
          </a:p>
        </p:txBody>
      </p:sp>
    </p:spTree>
    <p:extLst>
      <p:ext uri="{BB962C8B-B14F-4D97-AF65-F5344CB8AC3E}">
        <p14:creationId xmlns:p14="http://schemas.microsoft.com/office/powerpoint/2010/main" val="20831971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fontScale="92500" lnSpcReduction="20000"/>
          </a:bodyPr>
          <a:lstStyle/>
          <a:p>
            <a:pPr>
              <a:buFont typeface="Wingdings" charset="2"/>
              <a:buChar char="§"/>
            </a:pPr>
            <a:r>
              <a:rPr lang="en-US" sz="3000" dirty="0">
                <a:latin typeface="Arial"/>
                <a:cs typeface="Arial"/>
              </a:rPr>
              <a:t>A</a:t>
            </a:r>
            <a:r>
              <a:rPr lang="en-US" sz="3000" dirty="0" smtClean="0">
                <a:latin typeface="Arial"/>
                <a:cs typeface="Arial"/>
              </a:rPr>
              <a:t> collection of compiler directives to specify loops and regions of code in standard C,C++ and Fortran. </a:t>
            </a:r>
          </a:p>
          <a:p>
            <a:pPr>
              <a:buFont typeface="Wingdings" charset="2"/>
              <a:buChar char="§"/>
            </a:pPr>
            <a:r>
              <a:rPr lang="en-US" sz="3000" dirty="0" smtClean="0">
                <a:latin typeface="Arial"/>
                <a:cs typeface="Arial"/>
              </a:rPr>
              <a:t>Allow programmer to create high-level host+ accelerators programs without the need to explicitly initialize the device, manage data or program transfers.</a:t>
            </a:r>
          </a:p>
          <a:p>
            <a:pPr>
              <a:buFont typeface="Wingdings" charset="2"/>
              <a:buChar char="§"/>
            </a:pPr>
            <a:r>
              <a:rPr lang="en-US" sz="3000" dirty="0" smtClean="0">
                <a:latin typeface="Arial"/>
                <a:cs typeface="Arial"/>
              </a:rPr>
              <a:t>Backed by PGI, CAPS, Cray and NVIDIA</a:t>
            </a:r>
          </a:p>
          <a:p>
            <a:pPr>
              <a:buFont typeface="Wingdings" charset="2"/>
              <a:buChar char="§"/>
            </a:pPr>
            <a:r>
              <a:rPr lang="en-US" sz="3000" dirty="0" smtClean="0">
                <a:latin typeface="Arial"/>
                <a:cs typeface="Arial"/>
              </a:rPr>
              <a:t>Part of OpenMP 4.0 ? </a:t>
            </a:r>
          </a:p>
          <a:p>
            <a:pPr>
              <a:buFont typeface="Wingdings" charset="2"/>
              <a:buChar char="§"/>
            </a:pPr>
            <a:r>
              <a:rPr lang="en-US" sz="3000" dirty="0" smtClean="0">
                <a:latin typeface="Arial"/>
                <a:cs typeface="Arial"/>
              </a:rPr>
              <a:t>More information: </a:t>
            </a:r>
            <a:r>
              <a:rPr lang="pl-PL" sz="3000" dirty="0">
                <a:latin typeface="Arial"/>
                <a:cs typeface="Arial"/>
                <a:hlinkClick r:id="rId3"/>
              </a:rPr>
              <a:t>http://www.openacc-standard.org</a:t>
            </a:r>
            <a:r>
              <a:rPr lang="pl-PL" sz="3000" dirty="0" smtClean="0">
                <a:latin typeface="Arial"/>
                <a:cs typeface="Arial"/>
                <a:hlinkClick r:id="rId3"/>
              </a:rPr>
              <a:t>/</a:t>
            </a:r>
            <a:endParaRPr lang="pl-PL" sz="3000" dirty="0" smtClean="0">
              <a:latin typeface="Arial"/>
              <a:cs typeface="Arial"/>
            </a:endParaRPr>
          </a:p>
          <a:p>
            <a:pPr>
              <a:buFont typeface="Wingdings" charset="2"/>
              <a:buChar char="§"/>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4"/>
          <a:stretch>
            <a:fillRect/>
          </a:stretch>
        </p:blipFill>
        <p:spPr>
          <a:xfrm>
            <a:off x="0" y="-15114"/>
            <a:ext cx="9144000" cy="1635875"/>
          </a:xfrm>
          <a:prstGeom prst="rect">
            <a:avLst/>
          </a:prstGeom>
        </p:spPr>
      </p:pic>
      <p:sp>
        <p:nvSpPr>
          <p:cNvPr id="14" name="TextBox 13"/>
          <p:cNvSpPr txBox="1"/>
          <p:nvPr/>
        </p:nvSpPr>
        <p:spPr>
          <a:xfrm>
            <a:off x="-1" y="458464"/>
            <a:ext cx="7901545" cy="738664"/>
          </a:xfrm>
          <a:prstGeom prst="rect">
            <a:avLst/>
          </a:prstGeom>
          <a:noFill/>
        </p:spPr>
        <p:txBody>
          <a:bodyPr wrap="square" rtlCol="0">
            <a:spAutoFit/>
          </a:bodyPr>
          <a:lstStyle/>
          <a:p>
            <a:r>
              <a:rPr lang="en-US" sz="4200" dirty="0" smtClean="0">
                <a:latin typeface="Arial"/>
                <a:cs typeface="Arial"/>
              </a:rPr>
              <a:t>OpenACC:</a:t>
            </a:r>
            <a:endParaRPr lang="en-US" sz="4200" dirty="0">
              <a:latin typeface="Arial"/>
              <a:cs typeface="Arial"/>
            </a:endParaRPr>
          </a:p>
        </p:txBody>
      </p:sp>
    </p:spTree>
    <p:extLst>
      <p:ext uri="{BB962C8B-B14F-4D97-AF65-F5344CB8AC3E}">
        <p14:creationId xmlns:p14="http://schemas.microsoft.com/office/powerpoint/2010/main" val="146854665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fontScale="92500"/>
          </a:bodyPr>
          <a:lstStyle/>
          <a:p>
            <a:pPr>
              <a:buFont typeface="Wingdings" charset="2"/>
              <a:buChar char="§"/>
            </a:pPr>
            <a:r>
              <a:rPr lang="en-US" sz="2800" dirty="0">
                <a:latin typeface="Arial"/>
                <a:cs typeface="Arial"/>
              </a:rPr>
              <a:t>Aim to compile CUDA programs to so that they can be run on architectures other than NIVIDA GPUs </a:t>
            </a:r>
            <a:endParaRPr lang="en-US" sz="2800" dirty="0" smtClean="0">
              <a:latin typeface="Arial"/>
              <a:cs typeface="Arial"/>
            </a:endParaRPr>
          </a:p>
          <a:p>
            <a:pPr>
              <a:buFont typeface="Wingdings" charset="2"/>
              <a:buChar char="§"/>
            </a:pPr>
            <a:r>
              <a:rPr lang="en-US" sz="2800" dirty="0" smtClean="0">
                <a:latin typeface="Arial"/>
                <a:cs typeface="Arial"/>
              </a:rPr>
              <a:t>It </a:t>
            </a:r>
            <a:r>
              <a:rPr lang="en-US" sz="2800" dirty="0">
                <a:latin typeface="Arial"/>
                <a:cs typeface="Arial"/>
              </a:rPr>
              <a:t>is a modular dynamic compilation framework for heterogeneous system, providing various backend targets for CUDA programs and analysis modules for the PTX virtual instruction set</a:t>
            </a:r>
            <a:r>
              <a:rPr lang="en-US" sz="2800" dirty="0" smtClean="0">
                <a:latin typeface="Arial"/>
                <a:cs typeface="Arial"/>
              </a:rPr>
              <a:t>.</a:t>
            </a:r>
          </a:p>
          <a:p>
            <a:pPr>
              <a:buFont typeface="Wingdings" charset="2"/>
              <a:buChar char="§"/>
            </a:pPr>
            <a:r>
              <a:rPr lang="en-US" sz="2800" dirty="0" smtClean="0">
                <a:latin typeface="Arial"/>
                <a:cs typeface="Arial"/>
              </a:rPr>
              <a:t>Proliferation of Heterogeneous computing. </a:t>
            </a:r>
            <a:endParaRPr lang="en-US" sz="3000" dirty="0" smtClean="0">
              <a:latin typeface="Arial"/>
              <a:cs typeface="Arial"/>
            </a:endParaRPr>
          </a:p>
          <a:p>
            <a:pPr>
              <a:buFont typeface="Wingdings" charset="2"/>
              <a:buChar char="§"/>
            </a:pPr>
            <a:r>
              <a:rPr lang="en-US" sz="2800" dirty="0" smtClean="0">
                <a:latin typeface="Arial"/>
                <a:cs typeface="Arial"/>
              </a:rPr>
              <a:t>Ocelot </a:t>
            </a:r>
            <a:r>
              <a:rPr lang="en-US" sz="2800" dirty="0">
                <a:latin typeface="Arial"/>
                <a:cs typeface="Arial"/>
              </a:rPr>
              <a:t>currently allows CUDA programs to be executed on NVIDIA GPUs, AMD GPUs, and x86-CPUs at full speed without recompilation.	</a:t>
            </a:r>
            <a:endParaRPr lang="en-US" sz="2800" dirty="0" smtClean="0">
              <a:latin typeface="Arial"/>
              <a:cs typeface="Arial"/>
            </a:endParaRPr>
          </a:p>
          <a:p>
            <a:pPr marL="0" indent="0">
              <a:buNone/>
            </a:pPr>
            <a:endParaRPr lang="en-US" sz="3000" dirty="0" smtClean="0">
              <a:latin typeface="Arial"/>
              <a:cs typeface="Arial"/>
            </a:endParaRPr>
          </a:p>
          <a:p>
            <a:pPr marL="0" indent="0">
              <a:buNone/>
            </a:pPr>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901545" cy="738664"/>
          </a:xfrm>
          <a:prstGeom prst="rect">
            <a:avLst/>
          </a:prstGeom>
          <a:noFill/>
        </p:spPr>
        <p:txBody>
          <a:bodyPr wrap="square" rtlCol="0">
            <a:spAutoFit/>
          </a:bodyPr>
          <a:lstStyle/>
          <a:p>
            <a:r>
              <a:rPr lang="en-US" sz="4200" dirty="0" smtClean="0">
                <a:latin typeface="Arial"/>
                <a:cs typeface="Arial"/>
              </a:rPr>
              <a:t>Ocelot:</a:t>
            </a:r>
            <a:endParaRPr lang="en-US" sz="4200" dirty="0">
              <a:latin typeface="Arial"/>
              <a:cs typeface="Arial"/>
            </a:endParaRPr>
          </a:p>
        </p:txBody>
      </p:sp>
    </p:spTree>
    <p:extLst>
      <p:ext uri="{BB962C8B-B14F-4D97-AF65-F5344CB8AC3E}">
        <p14:creationId xmlns:p14="http://schemas.microsoft.com/office/powerpoint/2010/main" val="20754321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err="1" smtClean="0">
                <a:latin typeface="Arial"/>
                <a:cs typeface="Arial"/>
              </a:rPr>
              <a:t>pyCUDA</a:t>
            </a:r>
            <a:r>
              <a:rPr lang="en-US" sz="3000" dirty="0" smtClean="0">
                <a:latin typeface="Arial"/>
                <a:cs typeface="Arial"/>
              </a:rPr>
              <a:t>, </a:t>
            </a:r>
            <a:r>
              <a:rPr lang="en-US" sz="3000" dirty="0" err="1" smtClean="0">
                <a:latin typeface="Arial"/>
                <a:cs typeface="Arial"/>
              </a:rPr>
              <a:t>pyOpenCL</a:t>
            </a:r>
            <a:endParaRPr lang="en-US" sz="3000" dirty="0" smtClean="0">
              <a:latin typeface="Arial"/>
              <a:cs typeface="Arial"/>
            </a:endParaRPr>
          </a:p>
          <a:p>
            <a:pPr>
              <a:buFont typeface="Wingdings" charset="2"/>
              <a:buChar char="§"/>
            </a:pPr>
            <a:r>
              <a:rPr lang="en-US" sz="3000" dirty="0" smtClean="0">
                <a:latin typeface="Arial"/>
                <a:cs typeface="Arial"/>
              </a:rPr>
              <a:t>MATLAB with CUDA toolbox</a:t>
            </a:r>
          </a:p>
          <a:p>
            <a:pPr>
              <a:buFont typeface="Wingdings" charset="2"/>
              <a:buChar char="§"/>
            </a:pPr>
            <a:r>
              <a:rPr lang="en-US" sz="3000" dirty="0" smtClean="0">
                <a:latin typeface="Arial"/>
                <a:cs typeface="Arial"/>
              </a:rPr>
              <a:t>CUDA FORTRAN</a:t>
            </a:r>
          </a:p>
          <a:p>
            <a:pPr>
              <a:buFont typeface="Wingdings" charset="2"/>
              <a:buChar char="§"/>
            </a:pPr>
            <a:r>
              <a:rPr lang="en-US" sz="3000" dirty="0" err="1" smtClean="0">
                <a:latin typeface="Arial"/>
                <a:cs typeface="Arial"/>
              </a:rPr>
              <a:t>ROpenCL</a:t>
            </a:r>
            <a:r>
              <a:rPr lang="en-US" sz="3000" dirty="0" smtClean="0">
                <a:latin typeface="Arial"/>
                <a:cs typeface="Arial"/>
              </a:rPr>
              <a:t>, RCUDA</a:t>
            </a:r>
          </a:p>
          <a:p>
            <a:pPr>
              <a:buFont typeface="Wingdings" charset="2"/>
              <a:buChar char="§"/>
            </a:pPr>
            <a:r>
              <a:rPr lang="en-US" sz="3000" dirty="0" smtClean="0">
                <a:latin typeface="Arial"/>
                <a:cs typeface="Arial"/>
              </a:rPr>
              <a:t>Haskell, Perl etc…</a:t>
            </a: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32643"/>
            <a:ext cx="9030338" cy="1384995"/>
          </a:xfrm>
          <a:prstGeom prst="rect">
            <a:avLst/>
          </a:prstGeom>
          <a:noFill/>
        </p:spPr>
        <p:txBody>
          <a:bodyPr wrap="square" rtlCol="0">
            <a:spAutoFit/>
          </a:bodyPr>
          <a:lstStyle/>
          <a:p>
            <a:r>
              <a:rPr lang="en-US" sz="4200" dirty="0" smtClean="0">
                <a:latin typeface="Arial"/>
                <a:cs typeface="Arial"/>
              </a:rPr>
              <a:t>Programming languages and GPGPU:</a:t>
            </a:r>
            <a:endParaRPr lang="en-US" sz="4200" dirty="0">
              <a:latin typeface="Arial"/>
              <a:cs typeface="Arial"/>
            </a:endParaRPr>
          </a:p>
        </p:txBody>
      </p:sp>
    </p:spTree>
    <p:extLst>
      <p:ext uri="{BB962C8B-B14F-4D97-AF65-F5344CB8AC3E}">
        <p14:creationId xmlns:p14="http://schemas.microsoft.com/office/powerpoint/2010/main" val="81752707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199" y="1620762"/>
            <a:ext cx="8479071" cy="4900340"/>
          </a:xfrm>
        </p:spPr>
        <p:txBody>
          <a:bodyPr>
            <a:noAutofit/>
          </a:bodyPr>
          <a:lstStyle/>
          <a:p>
            <a:pPr>
              <a:buFont typeface="Wingdings" charset="2"/>
              <a:buChar char="§"/>
            </a:pPr>
            <a:r>
              <a:rPr lang="en-US" sz="2000" dirty="0">
                <a:latin typeface="Arial"/>
                <a:cs typeface="Arial"/>
                <a:hlinkClick r:id="rId3"/>
              </a:rPr>
              <a:t>http://developer.nvidia.com/category/zone/cuda-</a:t>
            </a:r>
            <a:r>
              <a:rPr lang="en-US" sz="2000" dirty="0" smtClean="0">
                <a:latin typeface="Arial"/>
                <a:cs typeface="Arial"/>
                <a:hlinkClick r:id="rId3"/>
              </a:rPr>
              <a:t>zone</a:t>
            </a:r>
            <a:endParaRPr lang="en-US" sz="2000" dirty="0" smtClean="0">
              <a:latin typeface="Arial"/>
              <a:cs typeface="Arial"/>
            </a:endParaRPr>
          </a:p>
          <a:p>
            <a:pPr>
              <a:buFont typeface="Wingdings" charset="2"/>
              <a:buChar char="§"/>
            </a:pPr>
            <a:r>
              <a:rPr lang="da-DK" sz="2000" dirty="0" smtClean="0">
                <a:latin typeface="Arial"/>
                <a:cs typeface="Arial"/>
                <a:hlinkClick r:id="rId4"/>
              </a:rPr>
              <a:t>http</a:t>
            </a:r>
            <a:r>
              <a:rPr lang="da-DK" sz="2000" dirty="0">
                <a:latin typeface="Arial"/>
                <a:cs typeface="Arial"/>
                <a:hlinkClick r:id="rId4"/>
              </a:rPr>
              <a:t>://gpgpu.org</a:t>
            </a:r>
            <a:r>
              <a:rPr lang="da-DK" sz="2000" dirty="0" smtClean="0">
                <a:latin typeface="Arial"/>
                <a:cs typeface="Arial"/>
                <a:hlinkClick r:id="rId4"/>
              </a:rPr>
              <a:t>/</a:t>
            </a:r>
            <a:endParaRPr lang="da-DK" sz="2000" dirty="0" smtClean="0">
              <a:latin typeface="Arial"/>
              <a:cs typeface="Arial"/>
            </a:endParaRPr>
          </a:p>
          <a:p>
            <a:pPr>
              <a:buFont typeface="Wingdings" charset="2"/>
              <a:buChar char="§"/>
            </a:pPr>
            <a:r>
              <a:rPr lang="en-US" sz="2000" dirty="0">
                <a:latin typeface="Arial"/>
                <a:cs typeface="Arial"/>
                <a:hlinkClick r:id="rId5"/>
              </a:rPr>
              <a:t>http://developer.nvidia.com/about-parallel-</a:t>
            </a:r>
            <a:r>
              <a:rPr lang="en-US" sz="2000" dirty="0" smtClean="0">
                <a:latin typeface="Arial"/>
                <a:cs typeface="Arial"/>
                <a:hlinkClick r:id="rId5"/>
              </a:rPr>
              <a:t>forall</a:t>
            </a:r>
            <a:endParaRPr lang="en-US" sz="2000" dirty="0" smtClean="0">
              <a:latin typeface="Arial"/>
              <a:cs typeface="Arial"/>
            </a:endParaRPr>
          </a:p>
          <a:p>
            <a:pPr>
              <a:buFont typeface="Wingdings" charset="2"/>
              <a:buChar char="§"/>
            </a:pPr>
            <a:r>
              <a:rPr lang="pl-PL" sz="2000" dirty="0">
                <a:latin typeface="Arial"/>
                <a:cs typeface="Arial"/>
                <a:hlinkClick r:id="rId6"/>
              </a:rPr>
              <a:t>http://www.gputechconf.com/page/home.html</a:t>
            </a:r>
            <a:r>
              <a:rPr lang="pl-PL" sz="2000" dirty="0" smtClean="0">
                <a:latin typeface="Arial"/>
                <a:cs typeface="Arial"/>
                <a:hlinkClick r:id="rId6"/>
              </a:rPr>
              <a:t>#</a:t>
            </a:r>
            <a:endParaRPr lang="pl-PL" sz="2000" dirty="0" smtClean="0">
              <a:latin typeface="Arial"/>
              <a:cs typeface="Arial"/>
            </a:endParaRPr>
          </a:p>
          <a:p>
            <a:pPr>
              <a:buFont typeface="Wingdings" charset="2"/>
              <a:buChar char="§"/>
            </a:pPr>
            <a:r>
              <a:rPr lang="pl-PL" sz="2000" dirty="0">
                <a:latin typeface="Arial"/>
                <a:cs typeface="Arial"/>
                <a:hlinkClick r:id="rId7"/>
              </a:rPr>
              <a:t>http://software.intel.com/en-us/articles/vcsource-tools-opencl-sdk</a:t>
            </a:r>
            <a:r>
              <a:rPr lang="pl-PL" sz="2000" dirty="0" smtClean="0">
                <a:latin typeface="Arial"/>
                <a:cs typeface="Arial"/>
                <a:hlinkClick r:id="rId7"/>
              </a:rPr>
              <a:t>/</a:t>
            </a:r>
            <a:endParaRPr lang="pl-PL" sz="2000" dirty="0" smtClean="0">
              <a:latin typeface="Arial"/>
              <a:cs typeface="Arial"/>
            </a:endParaRPr>
          </a:p>
          <a:p>
            <a:pPr>
              <a:buFont typeface="Wingdings" charset="2"/>
              <a:buChar char="§"/>
            </a:pPr>
            <a:r>
              <a:rPr lang="en-US" sz="2000" dirty="0">
                <a:latin typeface="Arial"/>
                <a:cs typeface="Arial"/>
                <a:hlinkClick r:id="rId8"/>
              </a:rPr>
              <a:t>http://developer.amd.com/pages/</a:t>
            </a:r>
            <a:r>
              <a:rPr lang="en-US" sz="2000" dirty="0" smtClean="0">
                <a:latin typeface="Arial"/>
                <a:cs typeface="Arial"/>
                <a:hlinkClick r:id="rId8"/>
              </a:rPr>
              <a:t>default.aspx</a:t>
            </a:r>
            <a:endParaRPr lang="en-US" sz="2000" dirty="0" smtClean="0">
              <a:latin typeface="Arial"/>
              <a:cs typeface="Arial"/>
            </a:endParaRPr>
          </a:p>
          <a:p>
            <a:pPr>
              <a:buFont typeface="Wingdings" charset="2"/>
              <a:buChar char="§"/>
            </a:pPr>
            <a:r>
              <a:rPr lang="en-US" sz="2000" dirty="0">
                <a:latin typeface="Arial"/>
                <a:cs typeface="Arial"/>
                <a:hlinkClick r:id="rId9"/>
              </a:rPr>
              <a:t>http://developer.download.nvidia.com/compute/DevZone/docs/html/CUDALibraries/doc/</a:t>
            </a:r>
            <a:r>
              <a:rPr lang="en-US" sz="2000" dirty="0" smtClean="0">
                <a:latin typeface="Arial"/>
                <a:cs typeface="Arial"/>
                <a:hlinkClick r:id="rId9"/>
              </a:rPr>
              <a:t>CUBLAS_Library.pdf</a:t>
            </a:r>
            <a:endParaRPr lang="en-US" sz="2000" dirty="0" smtClean="0">
              <a:latin typeface="Arial"/>
              <a:cs typeface="Arial"/>
            </a:endParaRPr>
          </a:p>
          <a:p>
            <a:pPr>
              <a:buFont typeface="Wingdings" charset="2"/>
              <a:buChar char="§"/>
            </a:pPr>
            <a:r>
              <a:rPr lang="nl-NL" sz="2000" dirty="0">
                <a:latin typeface="Arial"/>
                <a:cs typeface="Arial"/>
                <a:hlinkClick r:id="rId10"/>
              </a:rPr>
              <a:t>http://www.vpac.org/files/GPU-Slides/04.</a:t>
            </a:r>
            <a:r>
              <a:rPr lang="nl-NL" sz="2000" dirty="0" smtClean="0">
                <a:latin typeface="Arial"/>
                <a:cs typeface="Arial"/>
                <a:hlinkClick r:id="rId10"/>
              </a:rPr>
              <a:t>debugging_profiling_tools.pdf</a:t>
            </a:r>
            <a:endParaRPr lang="nl-NL" sz="2000" dirty="0" smtClean="0">
              <a:latin typeface="Arial"/>
              <a:cs typeface="Arial"/>
            </a:endParaRPr>
          </a:p>
          <a:p>
            <a:pPr>
              <a:buFont typeface="Wingdings" charset="2"/>
              <a:buChar char="§"/>
            </a:pPr>
            <a:r>
              <a:rPr lang="fi-FI" sz="2000" dirty="0">
                <a:latin typeface="Arial"/>
                <a:cs typeface="Arial"/>
                <a:hlinkClick r:id="rId11"/>
              </a:rPr>
              <a:t>http://keeneland.gatech.edu/software/</a:t>
            </a:r>
            <a:r>
              <a:rPr lang="fi-FI" sz="2000" dirty="0" smtClean="0">
                <a:latin typeface="Arial"/>
                <a:cs typeface="Arial"/>
                <a:hlinkClick r:id="rId11"/>
              </a:rPr>
              <a:t>cuda</a:t>
            </a:r>
            <a:endParaRPr lang="fi-FI" sz="2000" dirty="0" smtClean="0">
              <a:latin typeface="Arial"/>
              <a:cs typeface="Arial"/>
            </a:endParaRPr>
          </a:p>
          <a:p>
            <a:pPr>
              <a:buFont typeface="Wingdings" charset="2"/>
              <a:buChar char="§"/>
            </a:pPr>
            <a:r>
              <a:rPr lang="en-US" sz="2000" dirty="0">
                <a:latin typeface="Arial"/>
                <a:cs typeface="Arial"/>
                <a:hlinkClick r:id="rId12"/>
              </a:rPr>
              <a:t>http://developer.nvidia.com/nvidia-visual-</a:t>
            </a:r>
            <a:r>
              <a:rPr lang="en-US" sz="2000" dirty="0" smtClean="0">
                <a:latin typeface="Arial"/>
                <a:cs typeface="Arial"/>
                <a:hlinkClick r:id="rId12"/>
              </a:rPr>
              <a:t>profiler</a:t>
            </a:r>
            <a:endParaRPr lang="en-US" sz="2000" dirty="0" smtClean="0">
              <a:latin typeface="Arial"/>
              <a:cs typeface="Arial"/>
            </a:endParaRPr>
          </a:p>
          <a:p>
            <a:pPr>
              <a:buFont typeface="Wingdings" charset="2"/>
              <a:buChar char="§"/>
            </a:pPr>
            <a:endParaRPr lang="en-US" sz="2000" dirty="0">
              <a:latin typeface="Arial"/>
              <a:cs typeface="Arial"/>
            </a:endParaRPr>
          </a:p>
          <a:p>
            <a:pPr>
              <a:buFont typeface="Wingdings" charset="2"/>
              <a:buChar char="§"/>
            </a:pPr>
            <a:endParaRPr lang="fi-FI" sz="2000" dirty="0" smtClean="0">
              <a:latin typeface="Arial"/>
              <a:cs typeface="Arial"/>
            </a:endParaRPr>
          </a:p>
          <a:p>
            <a:pPr>
              <a:buFont typeface="Wingdings" charset="2"/>
              <a:buChar char="§"/>
            </a:pPr>
            <a:endParaRPr lang="nl-NL" sz="2000" dirty="0" smtClean="0">
              <a:latin typeface="Arial"/>
              <a:cs typeface="Arial"/>
            </a:endParaRPr>
          </a:p>
          <a:p>
            <a:pPr>
              <a:buFont typeface="Wingdings" charset="2"/>
              <a:buChar char="§"/>
            </a:pPr>
            <a:endParaRPr lang="en-US" sz="2000" dirty="0">
              <a:latin typeface="Arial"/>
              <a:cs typeface="Arial"/>
            </a:endParaRPr>
          </a:p>
          <a:p>
            <a:pPr>
              <a:buFont typeface="Wingdings" charset="2"/>
              <a:buChar char="§"/>
            </a:pPr>
            <a:endParaRPr lang="en-US" sz="2000" dirty="0" smtClean="0">
              <a:latin typeface="Arial"/>
              <a:cs typeface="Arial"/>
            </a:endParaRPr>
          </a:p>
          <a:p>
            <a:pPr>
              <a:buFont typeface="Wingdings" charset="2"/>
              <a:buChar char="§"/>
            </a:pPr>
            <a:endParaRPr lang="en-US" sz="2000" dirty="0" smtClean="0">
              <a:latin typeface="Arial"/>
              <a:cs typeface="Arial"/>
            </a:endParaRPr>
          </a:p>
          <a:p>
            <a:pPr>
              <a:buFont typeface="Wingdings" charset="2"/>
              <a:buChar char="§"/>
            </a:pPr>
            <a:endParaRPr lang="en-US" sz="2000" dirty="0" smtClean="0">
              <a:latin typeface="Arial"/>
              <a:cs typeface="Arial"/>
            </a:endParaRPr>
          </a:p>
          <a:p>
            <a:pPr>
              <a:buFont typeface="Wingdings" charset="2"/>
              <a:buChar char="§"/>
            </a:pPr>
            <a:endParaRPr lang="pl-PL" sz="2000" dirty="0" smtClean="0">
              <a:latin typeface="Arial"/>
              <a:cs typeface="Arial"/>
            </a:endParaRPr>
          </a:p>
          <a:p>
            <a:pPr>
              <a:buFont typeface="Wingdings" charset="2"/>
              <a:buChar char="§"/>
            </a:pPr>
            <a:endParaRPr lang="pl-PL" sz="2000" dirty="0" smtClean="0">
              <a:latin typeface="Arial"/>
              <a:cs typeface="Arial"/>
            </a:endParaRPr>
          </a:p>
          <a:p>
            <a:pPr>
              <a:buFont typeface="Wingdings" charset="2"/>
              <a:buChar char="§"/>
            </a:pPr>
            <a:endParaRPr lang="da-DK" sz="2000" dirty="0" smtClean="0">
              <a:latin typeface="Arial"/>
              <a:cs typeface="Arial"/>
            </a:endParaRPr>
          </a:p>
          <a:p>
            <a:pPr>
              <a:buFont typeface="Wingdings" charset="2"/>
              <a:buChar char="§"/>
            </a:pPr>
            <a:endParaRPr lang="da-DK" sz="2000" dirty="0" smtClean="0">
              <a:latin typeface="Arial"/>
              <a:cs typeface="Arial"/>
            </a:endParaRPr>
          </a:p>
          <a:p>
            <a:pPr>
              <a:buFont typeface="Wingdings" charset="2"/>
              <a:buChar char="§"/>
            </a:pPr>
            <a:endParaRPr lang="en-US" sz="2000" dirty="0" smtClean="0">
              <a:latin typeface="Arial"/>
              <a:cs typeface="Arial"/>
            </a:endParaRPr>
          </a:p>
          <a:p>
            <a:pPr>
              <a:buFont typeface="Wingdings" charset="2"/>
              <a:buChar char="§"/>
            </a:pPr>
            <a:endParaRPr lang="en-US" sz="2000" dirty="0" smtClean="0">
              <a:latin typeface="Arial"/>
              <a:cs typeface="Arial"/>
            </a:endParaRPr>
          </a:p>
          <a:p>
            <a:endParaRPr lang="en-US" sz="2000" dirty="0" smtClean="0">
              <a:latin typeface="Arial"/>
              <a:cs typeface="Arial"/>
            </a:endParaRPr>
          </a:p>
          <a:p>
            <a:endParaRPr lang="en-US" sz="2000" dirty="0">
              <a:latin typeface="Arial"/>
              <a:cs typeface="Arial"/>
            </a:endParaRPr>
          </a:p>
          <a:p>
            <a:endParaRPr lang="en-US" sz="2000" dirty="0">
              <a:latin typeface="Arial"/>
              <a:cs typeface="Arial"/>
            </a:endParaRPr>
          </a:p>
        </p:txBody>
      </p:sp>
      <p:pic>
        <p:nvPicPr>
          <p:cNvPr id="7" name="Picture 6"/>
          <p:cNvPicPr>
            <a:picLocks noChangeAspect="1"/>
          </p:cNvPicPr>
          <p:nvPr/>
        </p:nvPicPr>
        <p:blipFill>
          <a:blip r:embed="rId13"/>
          <a:stretch>
            <a:fillRect/>
          </a:stretch>
        </p:blipFill>
        <p:spPr>
          <a:xfrm>
            <a:off x="0" y="-15114"/>
            <a:ext cx="9144000" cy="1635875"/>
          </a:xfrm>
          <a:prstGeom prst="rect">
            <a:avLst/>
          </a:prstGeom>
        </p:spPr>
      </p:pic>
      <p:sp>
        <p:nvSpPr>
          <p:cNvPr id="8" name="TextBox 7"/>
          <p:cNvSpPr txBox="1"/>
          <p:nvPr/>
        </p:nvSpPr>
        <p:spPr>
          <a:xfrm>
            <a:off x="0" y="458464"/>
            <a:ext cx="3352800" cy="738664"/>
          </a:xfrm>
          <a:prstGeom prst="rect">
            <a:avLst/>
          </a:prstGeom>
          <a:noFill/>
        </p:spPr>
        <p:txBody>
          <a:bodyPr wrap="square" rtlCol="0">
            <a:spAutoFit/>
          </a:bodyPr>
          <a:lstStyle/>
          <a:p>
            <a:r>
              <a:rPr lang="en-US" sz="4200" dirty="0" smtClean="0">
                <a:latin typeface="Arial"/>
                <a:cs typeface="Arial"/>
              </a:rPr>
              <a:t>Resources:</a:t>
            </a:r>
            <a:endParaRPr lang="en-US" sz="4200" dirty="0">
              <a:latin typeface="Arial"/>
              <a:cs typeface="Arial"/>
            </a:endParaRPr>
          </a:p>
        </p:txBody>
      </p:sp>
    </p:spTree>
    <p:extLst>
      <p:ext uri="{BB962C8B-B14F-4D97-AF65-F5344CB8AC3E}">
        <p14:creationId xmlns:p14="http://schemas.microsoft.com/office/powerpoint/2010/main" val="56874292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2800" dirty="0" smtClean="0">
                <a:latin typeface="Arial"/>
                <a:cs typeface="Arial"/>
              </a:rPr>
              <a:t>Get the data on the GPU(and keep it there! If possible)</a:t>
            </a:r>
          </a:p>
          <a:p>
            <a:pPr lvl="1">
              <a:buFont typeface="Wingdings" charset="2"/>
              <a:buChar char="Ø"/>
            </a:pPr>
            <a:r>
              <a:rPr lang="en-US" sz="2400" dirty="0" err="1" smtClean="0">
                <a:solidFill>
                  <a:prstClr val="black"/>
                </a:solidFill>
                <a:latin typeface="Arial"/>
                <a:cs typeface="Arial"/>
              </a:rPr>
              <a:t>PCIe</a:t>
            </a:r>
            <a:r>
              <a:rPr lang="en-US" sz="2400" dirty="0" smtClean="0">
                <a:solidFill>
                  <a:prstClr val="black"/>
                </a:solidFill>
                <a:latin typeface="Arial"/>
                <a:cs typeface="Arial"/>
              </a:rPr>
              <a:t> x16 v2.0 bus: 8GiB/s in a single direction</a:t>
            </a:r>
          </a:p>
          <a:p>
            <a:pPr lvl="1">
              <a:buFont typeface="Wingdings" charset="2"/>
              <a:buChar char="Ø"/>
            </a:pPr>
            <a:r>
              <a:rPr lang="en-US" sz="2400" dirty="0" smtClean="0">
                <a:solidFill>
                  <a:prstClr val="black"/>
                </a:solidFill>
                <a:latin typeface="Arial"/>
                <a:cs typeface="Arial"/>
              </a:rPr>
              <a:t>GPUs: ~180 </a:t>
            </a:r>
            <a:r>
              <a:rPr lang="en-US" sz="2400" dirty="0" err="1" smtClean="0">
                <a:solidFill>
                  <a:prstClr val="black"/>
                </a:solidFill>
                <a:latin typeface="Arial"/>
                <a:cs typeface="Arial"/>
              </a:rPr>
              <a:t>GiB</a:t>
            </a:r>
            <a:r>
              <a:rPr lang="en-US" sz="2400" dirty="0" smtClean="0">
                <a:solidFill>
                  <a:prstClr val="black"/>
                </a:solidFill>
                <a:latin typeface="Arial"/>
                <a:cs typeface="Arial"/>
              </a:rPr>
              <a:t>/s</a:t>
            </a:r>
            <a:endParaRPr lang="en-US" sz="2400" dirty="0" smtClean="0">
              <a:latin typeface="Arial"/>
              <a:cs typeface="Arial"/>
            </a:endParaRPr>
          </a:p>
          <a:p>
            <a:pPr>
              <a:buFont typeface="Wingdings" charset="2"/>
              <a:buChar char="§"/>
            </a:pPr>
            <a:r>
              <a:rPr lang="en-US" sz="2800" dirty="0" smtClean="0">
                <a:latin typeface="Arial"/>
                <a:cs typeface="Arial"/>
              </a:rPr>
              <a:t>Give the GPU enough work to do</a:t>
            </a:r>
          </a:p>
          <a:p>
            <a:pPr>
              <a:buFont typeface="Wingdings" charset="2"/>
              <a:buChar char="§"/>
            </a:pPr>
            <a:r>
              <a:rPr lang="en-US" sz="2800" dirty="0" smtClean="0">
                <a:latin typeface="Arial"/>
                <a:cs typeface="Arial"/>
              </a:rPr>
              <a:t>Reuse and locate data to avoid global memory bottlenecks</a:t>
            </a:r>
          </a:p>
          <a:p>
            <a:pPr>
              <a:buFont typeface="Wingdings" charset="2"/>
              <a:buChar char="§"/>
            </a:pPr>
            <a:r>
              <a:rPr lang="en-US" sz="2800" dirty="0" smtClean="0">
                <a:latin typeface="Arial"/>
                <a:cs typeface="Arial"/>
              </a:rPr>
              <a:t>Corollary: Avoid </a:t>
            </a:r>
            <a:r>
              <a:rPr lang="en-US" sz="2800" dirty="0" err="1" smtClean="0">
                <a:latin typeface="Courier New"/>
                <a:cs typeface="Courier New"/>
              </a:rPr>
              <a:t>malloc</a:t>
            </a:r>
            <a:r>
              <a:rPr lang="en-US" sz="2800" dirty="0" smtClean="0">
                <a:latin typeface="Courier New"/>
                <a:cs typeface="Courier New"/>
              </a:rPr>
              <a:t>/free</a:t>
            </a: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6772843" cy="738664"/>
          </a:xfrm>
          <a:prstGeom prst="rect">
            <a:avLst/>
          </a:prstGeom>
          <a:noFill/>
        </p:spPr>
        <p:txBody>
          <a:bodyPr wrap="square" rtlCol="0">
            <a:spAutoFit/>
          </a:bodyPr>
          <a:lstStyle/>
          <a:p>
            <a:r>
              <a:rPr lang="en-US" sz="4200" dirty="0" smtClean="0">
                <a:latin typeface="Arial"/>
                <a:cs typeface="Arial"/>
              </a:rPr>
              <a:t>Rules for fast GPU code:</a:t>
            </a:r>
            <a:endParaRPr lang="en-US" sz="4200" dirty="0">
              <a:latin typeface="Arial"/>
              <a:cs typeface="Arial"/>
            </a:endParaRPr>
          </a:p>
        </p:txBody>
      </p:sp>
    </p:spTree>
    <p:extLst>
      <p:ext uri="{BB962C8B-B14F-4D97-AF65-F5344CB8AC3E}">
        <p14:creationId xmlns:p14="http://schemas.microsoft.com/office/powerpoint/2010/main" val="41232847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fontScale="92500" lnSpcReduction="20000"/>
          </a:bodyPr>
          <a:lstStyle/>
          <a:p>
            <a:pPr>
              <a:buFont typeface="Wingdings" charset="2"/>
              <a:buChar char="§"/>
            </a:pPr>
            <a:r>
              <a:rPr lang="en-US" sz="3000" dirty="0" smtClean="0">
                <a:latin typeface="Arial"/>
                <a:cs typeface="Arial"/>
              </a:rPr>
              <a:t>Accelerated supercomputers are emerging. </a:t>
            </a:r>
          </a:p>
          <a:p>
            <a:pPr>
              <a:buFont typeface="Wingdings" charset="2"/>
              <a:buChar char="§"/>
            </a:pPr>
            <a:r>
              <a:rPr lang="en-US" sz="3000" dirty="0" smtClean="0">
                <a:latin typeface="Arial"/>
                <a:cs typeface="Arial"/>
              </a:rPr>
              <a:t>GPUs offer tremendous potential to accelerate scientific applications. </a:t>
            </a:r>
          </a:p>
          <a:p>
            <a:pPr>
              <a:buFont typeface="Wingdings" charset="2"/>
              <a:buChar char="§"/>
            </a:pPr>
            <a:r>
              <a:rPr lang="en-US" sz="3000" dirty="0" smtClean="0">
                <a:latin typeface="Arial"/>
                <a:cs typeface="Arial"/>
              </a:rPr>
              <a:t>Newer generations GPUs getting easier to program.</a:t>
            </a:r>
          </a:p>
          <a:p>
            <a:pPr>
              <a:buFont typeface="Wingdings" charset="2"/>
              <a:buChar char="§"/>
            </a:pPr>
            <a:r>
              <a:rPr lang="en-US" sz="3000" dirty="0" smtClean="0">
                <a:latin typeface="Arial"/>
                <a:cs typeface="Arial"/>
              </a:rPr>
              <a:t>Challenges still remain in using them efficiently.</a:t>
            </a:r>
          </a:p>
          <a:p>
            <a:pPr>
              <a:buFont typeface="Wingdings" charset="2"/>
              <a:buChar char="§"/>
            </a:pPr>
            <a:r>
              <a:rPr lang="en-US" sz="3000" dirty="0" smtClean="0">
                <a:latin typeface="Arial"/>
                <a:cs typeface="Arial"/>
              </a:rPr>
              <a:t>Still a few cliffs:</a:t>
            </a:r>
          </a:p>
          <a:p>
            <a:pPr lvl="1">
              <a:buFont typeface="Wingdings" charset="2"/>
              <a:buChar char="Ø"/>
            </a:pPr>
            <a:r>
              <a:rPr lang="en-US" sz="2600" dirty="0" smtClean="0">
                <a:latin typeface="Arial"/>
                <a:cs typeface="Arial"/>
              </a:rPr>
              <a:t>HOST-GPU transfer</a:t>
            </a:r>
          </a:p>
          <a:p>
            <a:pPr lvl="1">
              <a:buFont typeface="Wingdings" charset="2"/>
              <a:buChar char="Ø"/>
            </a:pPr>
            <a:r>
              <a:rPr lang="en-US" sz="2600" dirty="0" smtClean="0">
                <a:latin typeface="Arial"/>
                <a:cs typeface="Arial"/>
              </a:rPr>
              <a:t>Careful memory access</a:t>
            </a:r>
          </a:p>
          <a:p>
            <a:pPr lvl="1">
              <a:buFont typeface="Wingdings" charset="2"/>
              <a:buChar char="Ø"/>
            </a:pPr>
            <a:r>
              <a:rPr lang="en-US" sz="2600" dirty="0" smtClean="0">
                <a:latin typeface="Arial"/>
                <a:cs typeface="Arial"/>
              </a:rPr>
              <a:t>Lots of parallelism</a:t>
            </a:r>
          </a:p>
          <a:p>
            <a:pPr lvl="1">
              <a:buFont typeface="Wingdings" charset="2"/>
              <a:buChar char="Ø"/>
            </a:pPr>
            <a:r>
              <a:rPr lang="en-US" sz="2600" dirty="0" smtClean="0">
                <a:latin typeface="Arial"/>
                <a:cs typeface="Arial"/>
              </a:rPr>
              <a:t>Thread divergence</a:t>
            </a:r>
          </a:p>
          <a:p>
            <a:pPr>
              <a:buFont typeface="Wingdings" charset="2"/>
              <a:buChar char="§"/>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6772843" cy="738664"/>
          </a:xfrm>
          <a:prstGeom prst="rect">
            <a:avLst/>
          </a:prstGeom>
          <a:noFill/>
        </p:spPr>
        <p:txBody>
          <a:bodyPr wrap="square" rtlCol="0">
            <a:spAutoFit/>
          </a:bodyPr>
          <a:lstStyle/>
          <a:p>
            <a:r>
              <a:rPr lang="en-US" sz="4200" dirty="0" smtClean="0">
                <a:latin typeface="Arial"/>
                <a:cs typeface="Arial"/>
              </a:rPr>
              <a:t>Summary:</a:t>
            </a:r>
            <a:endParaRPr lang="en-US" sz="4200" dirty="0">
              <a:latin typeface="Arial"/>
              <a:cs typeface="Arial"/>
            </a:endParaRPr>
          </a:p>
        </p:txBody>
      </p:sp>
    </p:spTree>
    <p:extLst>
      <p:ext uri="{BB962C8B-B14F-4D97-AF65-F5344CB8AC3E}">
        <p14:creationId xmlns:p14="http://schemas.microsoft.com/office/powerpoint/2010/main" val="249632799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244168"/>
            <a:ext cx="8229600" cy="4196300"/>
          </a:xfrm>
        </p:spPr>
        <p:txBody>
          <a:bodyPr>
            <a:normAutofit lnSpcReduction="10000"/>
          </a:bodyPr>
          <a:lstStyle/>
          <a:p>
            <a:pPr marL="0" indent="0">
              <a:buNone/>
            </a:pPr>
            <a:endParaRPr lang="en-US" sz="2800" dirty="0" smtClean="0">
              <a:latin typeface="Arial"/>
              <a:cs typeface="Arial"/>
            </a:endParaRPr>
          </a:p>
          <a:p>
            <a:pPr>
              <a:buFont typeface="Wingdings" charset="2"/>
              <a:buChar char="§"/>
            </a:pPr>
            <a:r>
              <a:rPr lang="en-US" sz="2800" dirty="0" smtClean="0">
                <a:latin typeface="Arial"/>
                <a:cs typeface="Arial"/>
              </a:rPr>
              <a:t>Challenges remain</a:t>
            </a:r>
          </a:p>
          <a:p>
            <a:pPr lvl="1">
              <a:buFont typeface="Wingdings" charset="2"/>
              <a:buChar char="Ø"/>
            </a:pPr>
            <a:r>
              <a:rPr lang="en-US" sz="2200" dirty="0" smtClean="0">
                <a:solidFill>
                  <a:prstClr val="black"/>
                </a:solidFill>
                <a:latin typeface="Arial"/>
                <a:cs typeface="Arial"/>
              </a:rPr>
              <a:t>Applicability: Can you solve your algorithm efficiently using a GPU ? </a:t>
            </a:r>
          </a:p>
          <a:p>
            <a:pPr lvl="1">
              <a:buFont typeface="Wingdings" charset="2"/>
              <a:buChar char="Ø"/>
            </a:pPr>
            <a:r>
              <a:rPr lang="en-US" sz="2200" dirty="0" smtClean="0">
                <a:solidFill>
                  <a:prstClr val="black"/>
                </a:solidFill>
                <a:latin typeface="Arial"/>
                <a:cs typeface="Arial"/>
              </a:rPr>
              <a:t>Programmability: Effort of code writing that uses a GPU efficiently. </a:t>
            </a:r>
          </a:p>
          <a:p>
            <a:pPr lvl="1">
              <a:buFont typeface="Wingdings" charset="2"/>
              <a:buChar char="Ø"/>
            </a:pPr>
            <a:r>
              <a:rPr lang="en-US" sz="2200" dirty="0" smtClean="0">
                <a:solidFill>
                  <a:prstClr val="black"/>
                </a:solidFill>
                <a:latin typeface="Arial"/>
                <a:cs typeface="Arial"/>
              </a:rPr>
              <a:t>Portability: </a:t>
            </a:r>
            <a:r>
              <a:rPr lang="en-US" sz="2200" dirty="0" smtClean="0">
                <a:latin typeface="Arial"/>
                <a:cs typeface="Arial"/>
              </a:rPr>
              <a:t>Incompatibilities </a:t>
            </a:r>
            <a:r>
              <a:rPr lang="en-US" sz="2200" dirty="0" smtClean="0">
                <a:solidFill>
                  <a:prstClr val="black"/>
                </a:solidFill>
                <a:latin typeface="Arial"/>
                <a:cs typeface="Arial"/>
              </a:rPr>
              <a:t>between vendors</a:t>
            </a:r>
          </a:p>
          <a:p>
            <a:pPr lvl="1">
              <a:buFont typeface="Wingdings" charset="2"/>
              <a:buChar char="Ø"/>
            </a:pPr>
            <a:r>
              <a:rPr lang="en-US" sz="2200" dirty="0" smtClean="0">
                <a:solidFill>
                  <a:prstClr val="black"/>
                </a:solidFill>
                <a:latin typeface="Arial"/>
                <a:cs typeface="Arial"/>
              </a:rPr>
              <a:t>Availability: Are you able gain access to large scale system ? </a:t>
            </a:r>
          </a:p>
          <a:p>
            <a:pPr lvl="1">
              <a:buFont typeface="Wingdings" charset="2"/>
              <a:buChar char="Ø"/>
            </a:pPr>
            <a:r>
              <a:rPr lang="en-US" sz="2200" dirty="0" smtClean="0">
                <a:solidFill>
                  <a:prstClr val="black"/>
                </a:solidFill>
                <a:latin typeface="Arial"/>
                <a:cs typeface="Arial"/>
              </a:rPr>
              <a:t>Scalability: Can you scale the GPU software efficiently to several nodes ? </a:t>
            </a:r>
          </a:p>
          <a:p>
            <a:pPr marL="457200" lvl="1" indent="0">
              <a:buNone/>
            </a:pPr>
            <a:endParaRPr lang="en-US" sz="2200" dirty="0" smtClean="0">
              <a:solidFill>
                <a:prstClr val="black"/>
              </a:solidFill>
              <a:latin typeface="Arial"/>
              <a:cs typeface="Arial"/>
            </a:endParaRPr>
          </a:p>
          <a:p>
            <a:pPr lvl="1">
              <a:buFont typeface="Wingdings" charset="2"/>
              <a:buChar char="Ø"/>
            </a:pPr>
            <a:endParaRPr lang="en-US" sz="2200" dirty="0" smtClean="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8" name="TextBox 7"/>
          <p:cNvSpPr txBox="1"/>
          <p:nvPr/>
        </p:nvSpPr>
        <p:spPr>
          <a:xfrm>
            <a:off x="0" y="458464"/>
            <a:ext cx="7368504" cy="738664"/>
          </a:xfrm>
          <a:prstGeom prst="rect">
            <a:avLst/>
          </a:prstGeom>
          <a:noFill/>
        </p:spPr>
        <p:txBody>
          <a:bodyPr wrap="square" rtlCol="0">
            <a:spAutoFit/>
          </a:bodyPr>
          <a:lstStyle/>
          <a:p>
            <a:r>
              <a:rPr lang="en-US" sz="4200" dirty="0" smtClean="0">
                <a:latin typeface="Arial"/>
                <a:cs typeface="Arial"/>
              </a:rPr>
              <a:t>Accelerated Supercomputer:</a:t>
            </a:r>
            <a:endParaRPr lang="en-US" sz="4200" dirty="0">
              <a:latin typeface="Arial"/>
              <a:cs typeface="Arial"/>
            </a:endParaRPr>
          </a:p>
        </p:txBody>
      </p:sp>
    </p:spTree>
    <p:extLst>
      <p:ext uri="{BB962C8B-B14F-4D97-AF65-F5344CB8AC3E}">
        <p14:creationId xmlns:p14="http://schemas.microsoft.com/office/powerpoint/2010/main" val="11483365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fontScale="92500" lnSpcReduction="10000"/>
          </a:bodyPr>
          <a:lstStyle/>
          <a:p>
            <a:pPr>
              <a:buFont typeface="Wingdings" charset="2"/>
              <a:buChar char="§"/>
            </a:pPr>
            <a:r>
              <a:rPr lang="en-US" sz="3000" dirty="0">
                <a:latin typeface="Arial"/>
                <a:cs typeface="Arial"/>
              </a:rPr>
              <a:t>General Purpose computation using GPU</a:t>
            </a:r>
            <a:br>
              <a:rPr lang="en-US" sz="3000" dirty="0">
                <a:latin typeface="Arial"/>
                <a:cs typeface="Arial"/>
              </a:rPr>
            </a:br>
            <a:r>
              <a:rPr lang="en-US" sz="3000" dirty="0">
                <a:latin typeface="Arial"/>
                <a:cs typeface="Arial"/>
              </a:rPr>
              <a:t>in applications other than 3D </a:t>
            </a:r>
            <a:r>
              <a:rPr lang="en-US" sz="3000" dirty="0" smtClean="0">
                <a:latin typeface="Arial"/>
                <a:cs typeface="Arial"/>
              </a:rPr>
              <a:t>graphics</a:t>
            </a:r>
          </a:p>
          <a:p>
            <a:pPr lvl="1">
              <a:buFont typeface="Wingdings" charset="2"/>
              <a:buChar char="Ø"/>
            </a:pPr>
            <a:r>
              <a:rPr lang="en-US" sz="2600" dirty="0">
                <a:solidFill>
                  <a:prstClr val="black"/>
                </a:solidFill>
                <a:latin typeface="Arial"/>
                <a:cs typeface="Arial"/>
              </a:rPr>
              <a:t>GPU accelerates critical path of </a:t>
            </a:r>
            <a:r>
              <a:rPr lang="en-US" sz="2600" dirty="0" smtClean="0">
                <a:solidFill>
                  <a:prstClr val="black"/>
                </a:solidFill>
                <a:latin typeface="Arial"/>
                <a:cs typeface="Arial"/>
              </a:rPr>
              <a:t>application</a:t>
            </a:r>
            <a:endParaRPr lang="en-US" sz="3000" dirty="0" smtClean="0">
              <a:latin typeface="Arial"/>
              <a:cs typeface="Arial"/>
            </a:endParaRPr>
          </a:p>
          <a:p>
            <a:pPr>
              <a:buFont typeface="Wingdings" charset="2"/>
              <a:buChar char="§"/>
            </a:pPr>
            <a:r>
              <a:rPr lang="en-US" sz="3000" dirty="0">
                <a:latin typeface="Arial"/>
                <a:cs typeface="Arial"/>
              </a:rPr>
              <a:t>Data parallel algorithms leverage GPU </a:t>
            </a:r>
            <a:r>
              <a:rPr lang="en-US" sz="3000" dirty="0" smtClean="0">
                <a:latin typeface="Arial"/>
                <a:cs typeface="Arial"/>
              </a:rPr>
              <a:t>attributes</a:t>
            </a:r>
          </a:p>
          <a:p>
            <a:pPr lvl="1">
              <a:buFont typeface="Wingdings" charset="2"/>
              <a:buChar char="Ø"/>
            </a:pPr>
            <a:r>
              <a:rPr lang="en-US" sz="2600" dirty="0" smtClean="0">
                <a:solidFill>
                  <a:prstClr val="black"/>
                </a:solidFill>
                <a:latin typeface="Arial"/>
                <a:cs typeface="Arial"/>
              </a:rPr>
              <a:t>Large </a:t>
            </a:r>
            <a:r>
              <a:rPr lang="en-US" sz="2600" dirty="0">
                <a:solidFill>
                  <a:prstClr val="black"/>
                </a:solidFill>
                <a:latin typeface="Arial"/>
                <a:cs typeface="Arial"/>
              </a:rPr>
              <a:t>data arrays, streaming </a:t>
            </a:r>
            <a:r>
              <a:rPr lang="en-US" sz="2600" dirty="0" smtClean="0">
                <a:solidFill>
                  <a:prstClr val="black"/>
                </a:solidFill>
                <a:latin typeface="Arial"/>
                <a:cs typeface="Arial"/>
              </a:rPr>
              <a:t>throughput</a:t>
            </a:r>
          </a:p>
          <a:p>
            <a:pPr lvl="1">
              <a:buFont typeface="Wingdings" charset="2"/>
              <a:buChar char="Ø"/>
            </a:pPr>
            <a:r>
              <a:rPr lang="en-US" sz="2600" dirty="0">
                <a:solidFill>
                  <a:prstClr val="black"/>
                </a:solidFill>
                <a:latin typeface="Arial"/>
                <a:cs typeface="Arial"/>
              </a:rPr>
              <a:t>Fine-grain SIMD parallelism</a:t>
            </a:r>
          </a:p>
          <a:p>
            <a:pPr lvl="1">
              <a:buFont typeface="Wingdings" charset="2"/>
              <a:buChar char="Ø"/>
            </a:pPr>
            <a:r>
              <a:rPr lang="en-US" sz="2600" dirty="0">
                <a:solidFill>
                  <a:prstClr val="black"/>
                </a:solidFill>
                <a:latin typeface="Arial"/>
                <a:cs typeface="Arial"/>
              </a:rPr>
              <a:t>Low-latency floating point (FP) </a:t>
            </a:r>
            <a:r>
              <a:rPr lang="en-US" sz="2600" dirty="0" smtClean="0">
                <a:solidFill>
                  <a:prstClr val="black"/>
                </a:solidFill>
                <a:latin typeface="Arial"/>
                <a:cs typeface="Arial"/>
              </a:rPr>
              <a:t>computation</a:t>
            </a:r>
            <a:endParaRPr lang="en-US" sz="2600" dirty="0" smtClean="0">
              <a:latin typeface="Arial"/>
              <a:cs typeface="Arial"/>
            </a:endParaRPr>
          </a:p>
          <a:p>
            <a:pPr>
              <a:buFont typeface="Wingdings" charset="2"/>
              <a:buChar char="§"/>
            </a:pPr>
            <a:r>
              <a:rPr lang="en-US" sz="3000" dirty="0">
                <a:latin typeface="Arial"/>
                <a:cs typeface="Arial"/>
              </a:rPr>
              <a:t>Applications – see //</a:t>
            </a:r>
            <a:r>
              <a:rPr lang="en-US" sz="3000" dirty="0" err="1" smtClean="0">
                <a:latin typeface="Arial"/>
                <a:cs typeface="Arial"/>
              </a:rPr>
              <a:t>GPGPU.org</a:t>
            </a:r>
            <a:endParaRPr lang="en-US" sz="3000" dirty="0" smtClean="0">
              <a:latin typeface="Arial"/>
              <a:cs typeface="Arial"/>
            </a:endParaRPr>
          </a:p>
          <a:p>
            <a:pPr lvl="1">
              <a:buFont typeface="Wingdings" charset="2"/>
              <a:buChar char="Ø"/>
            </a:pPr>
            <a:r>
              <a:rPr lang="en-US" sz="2600" dirty="0" smtClean="0">
                <a:latin typeface="Arial"/>
                <a:cs typeface="Arial"/>
              </a:rPr>
              <a:t>Game </a:t>
            </a:r>
            <a:r>
              <a:rPr lang="en-US" sz="2600" dirty="0">
                <a:latin typeface="Arial"/>
                <a:cs typeface="Arial"/>
              </a:rPr>
              <a:t>effects (FX) physics, image </a:t>
            </a:r>
            <a:r>
              <a:rPr lang="en-US" sz="2600" dirty="0" smtClean="0">
                <a:latin typeface="Arial"/>
                <a:cs typeface="Arial"/>
              </a:rPr>
              <a:t>processing</a:t>
            </a:r>
          </a:p>
          <a:p>
            <a:pPr lvl="1">
              <a:buFont typeface="Wingdings" charset="2"/>
              <a:buChar char="Ø"/>
            </a:pPr>
            <a:r>
              <a:rPr lang="en-US" altLang="zh-CN" sz="2600" dirty="0">
                <a:latin typeface="Arial"/>
                <a:ea typeface="宋体" charset="0"/>
                <a:cs typeface="Arial"/>
              </a:rPr>
              <a:t>Physical modeling, computational engineering, matrix algebra, convolution, correlation, sorting</a:t>
            </a:r>
          </a:p>
          <a:p>
            <a:pPr lvl="1">
              <a:buFont typeface="Wingdings" charset="2"/>
              <a:buChar char="Ø"/>
            </a:pPr>
            <a:endParaRPr lang="en-US" sz="3000" dirty="0" smtClean="0">
              <a:latin typeface="Arial"/>
              <a:cs typeface="Arial"/>
            </a:endParaRPr>
          </a:p>
          <a:p>
            <a:pPr marL="0" indent="0">
              <a:buNone/>
            </a:pPr>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6350596" cy="738664"/>
          </a:xfrm>
          <a:prstGeom prst="rect">
            <a:avLst/>
          </a:prstGeom>
          <a:noFill/>
        </p:spPr>
        <p:txBody>
          <a:bodyPr wrap="square" rtlCol="0">
            <a:spAutoFit/>
          </a:bodyPr>
          <a:lstStyle/>
          <a:p>
            <a:r>
              <a:rPr lang="en-US" sz="4200" dirty="0" smtClean="0">
                <a:latin typeface="Arial"/>
                <a:cs typeface="Arial"/>
              </a:rPr>
              <a:t>What is GPGPU:</a:t>
            </a:r>
            <a:endParaRPr lang="en-US" sz="4200" dirty="0">
              <a:latin typeface="Arial"/>
              <a:cs typeface="Arial"/>
            </a:endParaRPr>
          </a:p>
        </p:txBody>
      </p:sp>
      <p:pic>
        <p:nvPicPr>
          <p:cNvPr id="10" name="Picture 4" descr="gpgp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838" y="4527310"/>
            <a:ext cx="2133600" cy="541338"/>
          </a:xfrm>
          <a:prstGeom prst="rect">
            <a:avLst/>
          </a:prstGeom>
          <a:noFill/>
          <a:ln w="19050">
            <a:solidFill>
              <a:srgbClr val="6699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8165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900340"/>
          </a:xfrm>
        </p:spPr>
        <p:txBody>
          <a:bodyPr>
            <a:noAutofit/>
          </a:bodyPr>
          <a:lstStyle/>
          <a:p>
            <a:pPr>
              <a:buFont typeface="Wingdings" charset="2"/>
              <a:buChar char="§"/>
            </a:pPr>
            <a:r>
              <a:rPr lang="nl-NL" sz="1800" dirty="0" smtClean="0">
                <a:latin typeface="Arial"/>
                <a:cs typeface="Arial"/>
                <a:hlinkClick r:id="rId3"/>
              </a:rPr>
              <a:t>https://nimrodteam.org/meetings/team_mtg_8_10/nimrod_gpu.pdf</a:t>
            </a:r>
            <a:endParaRPr lang="nl-NL" sz="1800" dirty="0" smtClean="0">
              <a:latin typeface="Arial"/>
              <a:cs typeface="Arial"/>
            </a:endParaRPr>
          </a:p>
          <a:p>
            <a:pPr>
              <a:buFont typeface="Wingdings" charset="2"/>
              <a:buChar char="§"/>
            </a:pPr>
            <a:r>
              <a:rPr lang="en-US" sz="1800" dirty="0" smtClean="0">
                <a:latin typeface="Arial"/>
                <a:cs typeface="Arial"/>
                <a:hlinkClick r:id="rId4"/>
              </a:rPr>
              <a:t>http://people.maths.ox.ac.uk/~gilesm/hpc/NVIDIA/NVIDIA_CUDA_Tutorial_No_NDA_Apr08.pdf</a:t>
            </a:r>
            <a:endParaRPr lang="en-US" sz="1800" dirty="0" smtClean="0">
              <a:latin typeface="Arial"/>
              <a:cs typeface="Arial"/>
            </a:endParaRPr>
          </a:p>
          <a:p>
            <a:pPr>
              <a:buFont typeface="Wingdings" charset="2"/>
              <a:buChar char="§"/>
            </a:pPr>
            <a:r>
              <a:rPr lang="hu-HU" sz="1800" dirty="0" smtClean="0">
                <a:latin typeface="Arial"/>
                <a:cs typeface="Arial"/>
                <a:hlinkClick r:id="rId5"/>
              </a:rPr>
              <a:t>http://www.nvidia.com/docs/IO/105880/DS-Tesla-M-Class-Aug11.pdf</a:t>
            </a:r>
            <a:endParaRPr lang="hu-HU" sz="1800" dirty="0" smtClean="0">
              <a:latin typeface="Arial"/>
              <a:cs typeface="Arial"/>
            </a:endParaRPr>
          </a:p>
          <a:p>
            <a:pPr>
              <a:buFont typeface="Wingdings" charset="2"/>
              <a:buChar char="§"/>
            </a:pPr>
            <a:r>
              <a:rPr lang="en-US" sz="1800" dirty="0" smtClean="0">
                <a:latin typeface="Arial"/>
                <a:cs typeface="Arial"/>
                <a:hlinkClick r:id="rId6"/>
              </a:rPr>
              <a:t>http://www.nics.tennessee.edu/~ksharkey/tutorials/</a:t>
            </a:r>
            <a:endParaRPr lang="en-US" sz="1800" dirty="0" smtClean="0">
              <a:latin typeface="Arial"/>
              <a:cs typeface="Arial"/>
            </a:endParaRPr>
          </a:p>
          <a:p>
            <a:pPr>
              <a:buFont typeface="Wingdings" charset="2"/>
              <a:buChar char="§"/>
            </a:pPr>
            <a:r>
              <a:rPr lang="en-US" sz="1800" dirty="0" smtClean="0">
                <a:latin typeface="Arial"/>
                <a:cs typeface="Arial"/>
                <a:hlinkClick r:id="rId7"/>
              </a:rPr>
              <a:t>http://en.wikipedia.org/wiki/Graphics_processing_unit</a:t>
            </a:r>
            <a:endParaRPr lang="en-US" sz="1800" dirty="0" smtClean="0">
              <a:latin typeface="Arial"/>
              <a:cs typeface="Arial"/>
            </a:endParaRPr>
          </a:p>
          <a:p>
            <a:pPr>
              <a:buFont typeface="Wingdings" charset="2"/>
              <a:buChar char="§"/>
            </a:pPr>
            <a:r>
              <a:rPr lang="fi-FI" sz="1800" dirty="0" smtClean="0">
                <a:latin typeface="Arial"/>
                <a:cs typeface="Arial"/>
                <a:hlinkClick r:id="rId8"/>
              </a:rPr>
              <a:t>http://www.cc.gatech.edu/~vetter/keeneland/tutorial-2012-02-20/08-opencl.pdf</a:t>
            </a:r>
            <a:endParaRPr lang="fi-FI" sz="1800" dirty="0" smtClean="0">
              <a:latin typeface="Arial"/>
              <a:cs typeface="Arial"/>
            </a:endParaRPr>
          </a:p>
          <a:p>
            <a:pPr>
              <a:buFont typeface="Wingdings" charset="2"/>
              <a:buChar char="§"/>
            </a:pPr>
            <a:r>
              <a:rPr lang="en-US" sz="1800" dirty="0" smtClean="0">
                <a:latin typeface="Arial"/>
                <a:cs typeface="Arial"/>
                <a:hlinkClick r:id="rId9"/>
              </a:rPr>
              <a:t>http://developer.amd.com/gpu_assets/OpenCL_Parallel_Computing_for_CPUs_and_GPUs_201003.pdf</a:t>
            </a:r>
            <a:endParaRPr lang="en-US" sz="1800" dirty="0" smtClean="0">
              <a:latin typeface="Arial"/>
              <a:cs typeface="Arial"/>
            </a:endParaRPr>
          </a:p>
          <a:p>
            <a:pPr>
              <a:buFont typeface="Wingdings" charset="2"/>
              <a:buChar char="§"/>
            </a:pPr>
            <a:r>
              <a:rPr lang="hu-HU" sz="1800" dirty="0">
                <a:latin typeface="Arial"/>
                <a:cs typeface="Arial"/>
                <a:hlinkClick r:id="rId10"/>
              </a:rPr>
              <a:t>http://gamelab.epitech.eu/blogtech/?p=</a:t>
            </a:r>
            <a:r>
              <a:rPr lang="hu-HU" sz="1800" dirty="0" smtClean="0">
                <a:latin typeface="Arial"/>
                <a:cs typeface="Arial"/>
                <a:hlinkClick r:id="rId10"/>
              </a:rPr>
              <a:t>28</a:t>
            </a:r>
            <a:endParaRPr lang="en-US" sz="1800" dirty="0" smtClean="0">
              <a:latin typeface="Arial"/>
              <a:cs typeface="Arial"/>
            </a:endParaRPr>
          </a:p>
          <a:p>
            <a:pPr>
              <a:buFont typeface="Wingdings" charset="2"/>
              <a:buChar char="§"/>
            </a:pPr>
            <a:r>
              <a:rPr lang="en-US" sz="1800" dirty="0" smtClean="0">
                <a:latin typeface="Arial"/>
                <a:cs typeface="Arial"/>
              </a:rPr>
              <a:t>Introduction GPU computing by </a:t>
            </a:r>
            <a:r>
              <a:rPr lang="de-DE" sz="1800" dirty="0" smtClean="0">
                <a:latin typeface="Arial"/>
                <a:cs typeface="Arial"/>
              </a:rPr>
              <a:t>Sebastian von alfthan</a:t>
            </a:r>
            <a:endParaRPr lang="en-US" sz="1800" dirty="0" smtClean="0">
              <a:latin typeface="Arial"/>
              <a:cs typeface="Arial"/>
            </a:endParaRPr>
          </a:p>
          <a:p>
            <a:pPr>
              <a:buFont typeface="Wingdings" charset="2"/>
              <a:buChar char="§"/>
            </a:pPr>
            <a:r>
              <a:rPr lang="en-US" sz="1800" dirty="0" smtClean="0">
                <a:latin typeface="Arial"/>
                <a:cs typeface="Arial"/>
              </a:rPr>
              <a:t>Supercomputing for the Masses: Killer-Apps, Parallel Mappings, Scalability and Application Lifespan by Rob Farber</a:t>
            </a:r>
          </a:p>
          <a:p>
            <a:pPr>
              <a:buFont typeface="Wingdings" charset="2"/>
              <a:buChar char="§"/>
            </a:pPr>
            <a:r>
              <a:rPr lang="en-US" sz="1800" dirty="0" smtClean="0">
                <a:latin typeface="Arial"/>
                <a:cs typeface="Arial"/>
              </a:rPr>
              <a:t>The PTX GPU Assembly Simulator and Interpreter </a:t>
            </a:r>
            <a:r>
              <a:rPr lang="tr-TR" sz="1800" dirty="0" err="1" smtClean="0">
                <a:latin typeface="Arial"/>
                <a:cs typeface="Arial"/>
              </a:rPr>
              <a:t>By</a:t>
            </a:r>
            <a:r>
              <a:rPr lang="tr-TR" sz="1800" dirty="0" smtClean="0">
                <a:latin typeface="Arial"/>
                <a:cs typeface="Arial"/>
              </a:rPr>
              <a:t> N.M. </a:t>
            </a:r>
            <a:r>
              <a:rPr lang="tr-TR" sz="1800" dirty="0" err="1" smtClean="0">
                <a:latin typeface="Arial"/>
                <a:cs typeface="Arial"/>
              </a:rPr>
              <a:t>Stiffler</a:t>
            </a:r>
            <a:r>
              <a:rPr lang="tr-TR" sz="1800" dirty="0" smtClean="0">
                <a:latin typeface="Arial"/>
                <a:cs typeface="Arial"/>
              </a:rPr>
              <a:t>, </a:t>
            </a:r>
            <a:r>
              <a:rPr lang="tr-TR" sz="1800" dirty="0" err="1" smtClean="0">
                <a:latin typeface="Arial"/>
                <a:cs typeface="Arial"/>
              </a:rPr>
              <a:t>Zheming</a:t>
            </a:r>
            <a:r>
              <a:rPr lang="tr-TR" sz="1800" dirty="0" smtClean="0">
                <a:latin typeface="Arial"/>
                <a:cs typeface="Arial"/>
              </a:rPr>
              <a:t> </a:t>
            </a:r>
            <a:r>
              <a:rPr lang="tr-TR" sz="1800" dirty="0" err="1" smtClean="0">
                <a:latin typeface="Arial"/>
                <a:cs typeface="Arial"/>
              </a:rPr>
              <a:t>Jin</a:t>
            </a:r>
            <a:r>
              <a:rPr lang="tr-TR" sz="1800" dirty="0" smtClean="0">
                <a:latin typeface="Arial"/>
                <a:cs typeface="Arial"/>
              </a:rPr>
              <a:t>, </a:t>
            </a:r>
            <a:r>
              <a:rPr lang="tr-TR" sz="1800" dirty="0" err="1" smtClean="0">
                <a:latin typeface="Arial"/>
                <a:cs typeface="Arial"/>
              </a:rPr>
              <a:t>Ibrahim</a:t>
            </a:r>
            <a:r>
              <a:rPr lang="tr-TR" sz="1800" dirty="0" smtClean="0">
                <a:latin typeface="Arial"/>
                <a:cs typeface="Arial"/>
              </a:rPr>
              <a:t> </a:t>
            </a:r>
            <a:r>
              <a:rPr lang="tr-TR" sz="1800" dirty="0" err="1" smtClean="0">
                <a:latin typeface="Arial"/>
                <a:cs typeface="Arial"/>
              </a:rPr>
              <a:t>Savran</a:t>
            </a:r>
            <a:endParaRPr lang="en-US" sz="1800" dirty="0" smtClean="0">
              <a:latin typeface="Arial"/>
              <a:cs typeface="Arial"/>
            </a:endParaRPr>
          </a:p>
        </p:txBody>
      </p:sp>
      <p:pic>
        <p:nvPicPr>
          <p:cNvPr id="7" name="Picture 6"/>
          <p:cNvPicPr>
            <a:picLocks noChangeAspect="1"/>
          </p:cNvPicPr>
          <p:nvPr/>
        </p:nvPicPr>
        <p:blipFill>
          <a:blip r:embed="rId11"/>
          <a:stretch>
            <a:fillRect/>
          </a:stretch>
        </p:blipFill>
        <p:spPr>
          <a:xfrm>
            <a:off x="0" y="-15114"/>
            <a:ext cx="9144000" cy="1635875"/>
          </a:xfrm>
          <a:prstGeom prst="rect">
            <a:avLst/>
          </a:prstGeom>
        </p:spPr>
      </p:pic>
      <p:sp>
        <p:nvSpPr>
          <p:cNvPr id="8" name="TextBox 7"/>
          <p:cNvSpPr txBox="1"/>
          <p:nvPr/>
        </p:nvSpPr>
        <p:spPr>
          <a:xfrm>
            <a:off x="0" y="458464"/>
            <a:ext cx="3352800" cy="738664"/>
          </a:xfrm>
          <a:prstGeom prst="rect">
            <a:avLst/>
          </a:prstGeom>
          <a:noFill/>
        </p:spPr>
        <p:txBody>
          <a:bodyPr wrap="square" rtlCol="0">
            <a:spAutoFit/>
          </a:bodyPr>
          <a:lstStyle/>
          <a:p>
            <a:r>
              <a:rPr lang="en-US" sz="4200" dirty="0" smtClean="0">
                <a:latin typeface="Arial"/>
                <a:cs typeface="Arial"/>
              </a:rPr>
              <a:t>References:</a:t>
            </a:r>
            <a:endParaRPr lang="en-US" sz="4200" dirty="0">
              <a:latin typeface="Arial"/>
              <a:cs typeface="Arial"/>
            </a:endParaRPr>
          </a:p>
        </p:txBody>
      </p:sp>
    </p:spTree>
    <p:extLst>
      <p:ext uri="{BB962C8B-B14F-4D97-AF65-F5344CB8AC3E}">
        <p14:creationId xmlns:p14="http://schemas.microsoft.com/office/powerpoint/2010/main" val="22790454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In this tutorial session, we covered</a:t>
            </a:r>
          </a:p>
          <a:p>
            <a:pPr lvl="1">
              <a:buFont typeface="Wingdings" charset="2"/>
              <a:buChar char="Ø"/>
            </a:pPr>
            <a:r>
              <a:rPr lang="en-US" sz="2600" dirty="0" smtClean="0">
                <a:latin typeface="Arial"/>
                <a:cs typeface="Arial"/>
              </a:rPr>
              <a:t>GPU </a:t>
            </a:r>
            <a:r>
              <a:rPr lang="en-US" sz="2600" dirty="0">
                <a:latin typeface="Arial"/>
                <a:cs typeface="Arial"/>
              </a:rPr>
              <a:t>architecture</a:t>
            </a:r>
          </a:p>
          <a:p>
            <a:pPr lvl="1">
              <a:buFont typeface="Wingdings" charset="2"/>
              <a:buChar char="Ø"/>
            </a:pPr>
            <a:r>
              <a:rPr lang="en-US" sz="2600" dirty="0">
                <a:latin typeface="Arial"/>
                <a:cs typeface="Arial"/>
              </a:rPr>
              <a:t>GPU programming model</a:t>
            </a:r>
          </a:p>
          <a:p>
            <a:pPr lvl="1">
              <a:buFont typeface="Wingdings" charset="2"/>
              <a:buChar char="Ø"/>
            </a:pPr>
            <a:r>
              <a:rPr lang="en-US" sz="2600" dirty="0">
                <a:latin typeface="Arial"/>
                <a:cs typeface="Arial"/>
              </a:rPr>
              <a:t>CUDA C</a:t>
            </a:r>
          </a:p>
          <a:p>
            <a:pPr lvl="1">
              <a:buFont typeface="Wingdings" charset="2"/>
              <a:buChar char="Ø"/>
            </a:pPr>
            <a:r>
              <a:rPr lang="en-US" sz="2600" dirty="0">
                <a:latin typeface="Arial"/>
                <a:cs typeface="Arial"/>
              </a:rPr>
              <a:t>CUDA tools</a:t>
            </a:r>
          </a:p>
          <a:p>
            <a:pPr lvl="1">
              <a:buFont typeface="Wingdings" charset="2"/>
              <a:buChar char="Ø"/>
            </a:pPr>
            <a:r>
              <a:rPr lang="en-US" sz="2600" dirty="0" smtClean="0">
                <a:latin typeface="Arial"/>
                <a:cs typeface="Arial"/>
              </a:rPr>
              <a:t>Other </a:t>
            </a:r>
            <a:r>
              <a:rPr lang="en-US" sz="2600" dirty="0">
                <a:latin typeface="Arial"/>
                <a:cs typeface="Arial"/>
              </a:rPr>
              <a:t>useful GPU </a:t>
            </a:r>
            <a:r>
              <a:rPr lang="en-US" sz="2600" dirty="0" smtClean="0">
                <a:latin typeface="Arial"/>
                <a:cs typeface="Arial"/>
              </a:rPr>
              <a:t>tools</a:t>
            </a:r>
            <a:endParaRPr lang="en-US" sz="2600" dirty="0">
              <a:latin typeface="Arial"/>
              <a:cs typeface="Arial"/>
            </a:endParaRPr>
          </a:p>
          <a:p>
            <a:pPr lvl="1">
              <a:buFont typeface="Wingdings" charset="2"/>
              <a:buChar char="Ø"/>
            </a:pPr>
            <a:r>
              <a:rPr lang="en-US" sz="2600" dirty="0">
                <a:latin typeface="Arial"/>
                <a:cs typeface="Arial"/>
              </a:rPr>
              <a:t>References</a:t>
            </a:r>
          </a:p>
          <a:p>
            <a:pPr>
              <a:buFont typeface="Wingdings" charset="2"/>
              <a:buChar char="§"/>
            </a:pPr>
            <a:endParaRPr lang="en-US" sz="3000" dirty="0" smtClean="0">
              <a:latin typeface="Arial"/>
              <a:cs typeface="Arial"/>
            </a:endParaRP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2"/>
          <a:stretch>
            <a:fillRect/>
          </a:stretch>
        </p:blipFill>
        <p:spPr>
          <a:xfrm>
            <a:off x="0" y="-15114"/>
            <a:ext cx="9144000" cy="1635875"/>
          </a:xfrm>
          <a:prstGeom prst="rect">
            <a:avLst/>
          </a:prstGeom>
        </p:spPr>
      </p:pic>
      <p:sp>
        <p:nvSpPr>
          <p:cNvPr id="14" name="TextBox 13"/>
          <p:cNvSpPr txBox="1"/>
          <p:nvPr/>
        </p:nvSpPr>
        <p:spPr>
          <a:xfrm>
            <a:off x="-1" y="458464"/>
            <a:ext cx="6772843" cy="738664"/>
          </a:xfrm>
          <a:prstGeom prst="rect">
            <a:avLst/>
          </a:prstGeom>
          <a:noFill/>
        </p:spPr>
        <p:txBody>
          <a:bodyPr wrap="square" rtlCol="0">
            <a:spAutoFit/>
          </a:bodyPr>
          <a:lstStyle/>
          <a:p>
            <a:r>
              <a:rPr lang="en-US" sz="4200" dirty="0" smtClean="0">
                <a:latin typeface="Arial"/>
                <a:cs typeface="Arial"/>
              </a:rPr>
              <a:t>Summary/Wrapping up:</a:t>
            </a:r>
            <a:endParaRPr lang="en-US" sz="4200" dirty="0">
              <a:latin typeface="Arial"/>
              <a:cs typeface="Arial"/>
            </a:endParaRPr>
          </a:p>
        </p:txBody>
      </p:sp>
    </p:spTree>
    <p:extLst>
      <p:ext uri="{BB962C8B-B14F-4D97-AF65-F5344CB8AC3E}">
        <p14:creationId xmlns:p14="http://schemas.microsoft.com/office/powerpoint/2010/main" val="369926607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199" y="2095604"/>
            <a:ext cx="8348133" cy="3132667"/>
          </a:xfrm>
        </p:spPr>
        <p:txBody>
          <a:bodyPr>
            <a:normAutofit/>
          </a:bodyPr>
          <a:lstStyle/>
          <a:p>
            <a:endParaRPr lang="en-US" sz="2800" dirty="0" smtClean="0">
              <a:latin typeface="Arial"/>
              <a:cs typeface="Arial"/>
            </a:endParaRPr>
          </a:p>
          <a:p>
            <a:endParaRPr lang="en-US" sz="2800" dirty="0">
              <a:latin typeface="Arial"/>
              <a:cs typeface="Arial"/>
            </a:endParaRPr>
          </a:p>
          <a:p>
            <a:pPr marL="0" indent="0" algn="ctr">
              <a:buNone/>
            </a:pPr>
            <a:r>
              <a:rPr lang="en-US" sz="4400" dirty="0" smtClean="0">
                <a:latin typeface="Arial"/>
                <a:cs typeface="Arial"/>
              </a:rPr>
              <a:t>Thank You for attending NICS HPC Seminar Series !!!</a:t>
            </a:r>
            <a:endParaRPr lang="en-US" sz="44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Tree>
    <p:extLst>
      <p:ext uri="{BB962C8B-B14F-4D97-AF65-F5344CB8AC3E}">
        <p14:creationId xmlns:p14="http://schemas.microsoft.com/office/powerpoint/2010/main" val="271693447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fontScale="85000" lnSpcReduction="20000"/>
          </a:bodyPr>
          <a:lstStyle/>
          <a:p>
            <a:pPr>
              <a:buFont typeface="Wingdings" charset="2"/>
              <a:buChar char="§"/>
            </a:pPr>
            <a:r>
              <a:rPr lang="en-US" sz="2800" dirty="0" smtClean="0">
                <a:latin typeface="Arial"/>
                <a:cs typeface="Arial"/>
              </a:rPr>
              <a:t>It combines the speed of CUDA and the graphics of the GPU with the user friendliness. </a:t>
            </a:r>
          </a:p>
          <a:p>
            <a:pPr>
              <a:buFont typeface="Wingdings" charset="2"/>
              <a:buChar char="§"/>
            </a:pPr>
            <a:r>
              <a:rPr lang="en-US" sz="2800" dirty="0" smtClean="0">
                <a:latin typeface="Arial"/>
                <a:cs typeface="Arial"/>
              </a:rPr>
              <a:t>Provides GPU library for C, C++, Fortran, Python and MATLAB. </a:t>
            </a:r>
          </a:p>
          <a:p>
            <a:pPr>
              <a:buFont typeface="Wingdings" charset="2"/>
              <a:buChar char="§"/>
            </a:pPr>
            <a:r>
              <a:rPr lang="en-US" sz="2800" dirty="0">
                <a:latin typeface="Arial"/>
                <a:cs typeface="Arial"/>
              </a:rPr>
              <a:t>P</a:t>
            </a:r>
            <a:r>
              <a:rPr lang="en-US" sz="2800" dirty="0" smtClean="0">
                <a:latin typeface="Arial"/>
                <a:cs typeface="Arial"/>
              </a:rPr>
              <a:t>rovides </a:t>
            </a:r>
            <a:r>
              <a:rPr lang="en-US" sz="2800" dirty="0">
                <a:latin typeface="Arial"/>
                <a:cs typeface="Arial"/>
              </a:rPr>
              <a:t>GPU counterparts to </a:t>
            </a:r>
            <a:r>
              <a:rPr lang="en-US" sz="2800" dirty="0" smtClean="0">
                <a:latin typeface="Arial"/>
                <a:cs typeface="Arial"/>
              </a:rPr>
              <a:t>CPU </a:t>
            </a:r>
            <a:r>
              <a:rPr lang="en-US" sz="2800" dirty="0">
                <a:latin typeface="Arial"/>
                <a:cs typeface="Arial"/>
              </a:rPr>
              <a:t>data types, such as real and complex double, single,uint32, int32, logical, etc. Any variable residing in the host (CPU) memory can be cast to Jacket's GPU data types.</a:t>
            </a:r>
            <a:endParaRPr lang="en-US" sz="2800" dirty="0" smtClean="0">
              <a:latin typeface="Arial"/>
              <a:cs typeface="Arial"/>
            </a:endParaRPr>
          </a:p>
          <a:p>
            <a:pPr>
              <a:buFont typeface="Wingdings" charset="2"/>
              <a:buChar char="§"/>
            </a:pPr>
            <a:r>
              <a:rPr lang="en-US" sz="2800" dirty="0" smtClean="0">
                <a:latin typeface="Arial"/>
                <a:cs typeface="Arial"/>
              </a:rPr>
              <a:t>It’s memory </a:t>
            </a:r>
            <a:r>
              <a:rPr lang="en-US" sz="2800" dirty="0">
                <a:latin typeface="Arial"/>
                <a:cs typeface="Arial"/>
              </a:rPr>
              <a:t>management system allocates and manages memory for these variables on the GPU automatically, behind-the-scenes. Any functions called on GPU data will execute on the GPU automatically without any extra programming. </a:t>
            </a:r>
            <a:endParaRPr lang="en-US" sz="3000" dirty="0" smtClean="0">
              <a:latin typeface="Arial"/>
              <a:cs typeface="Arial"/>
            </a:endParaRPr>
          </a:p>
          <a:p>
            <a:pPr>
              <a:buFont typeface="Wingdings" charset="2"/>
              <a:buChar char="§"/>
            </a:pPr>
            <a:r>
              <a:rPr lang="en-US" sz="3000" dirty="0" smtClean="0">
                <a:latin typeface="Arial"/>
                <a:cs typeface="Arial"/>
              </a:rPr>
              <a:t>For more information: </a:t>
            </a:r>
            <a:r>
              <a:rPr lang="tr-TR" sz="3000" dirty="0">
                <a:latin typeface="Arial"/>
                <a:cs typeface="Arial"/>
                <a:hlinkClick r:id="rId3"/>
              </a:rPr>
              <a:t>http://www.accelereyes.com</a:t>
            </a:r>
            <a:r>
              <a:rPr lang="tr-TR" sz="3000" dirty="0" smtClean="0">
                <a:latin typeface="Arial"/>
                <a:cs typeface="Arial"/>
                <a:hlinkClick r:id="rId3"/>
              </a:rPr>
              <a:t>/</a:t>
            </a:r>
            <a:endParaRPr lang="tr-TR" sz="3000" dirty="0" smtClean="0">
              <a:latin typeface="Arial"/>
              <a:cs typeface="Arial"/>
            </a:endParaRPr>
          </a:p>
          <a:p>
            <a:pPr>
              <a:buFont typeface="Wingdings" charset="2"/>
              <a:buChar char="§"/>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4"/>
          <a:stretch>
            <a:fillRect/>
          </a:stretch>
        </p:blipFill>
        <p:spPr>
          <a:xfrm>
            <a:off x="0" y="-15114"/>
            <a:ext cx="9144000" cy="1635875"/>
          </a:xfrm>
          <a:prstGeom prst="rect">
            <a:avLst/>
          </a:prstGeom>
        </p:spPr>
      </p:pic>
      <p:sp>
        <p:nvSpPr>
          <p:cNvPr id="14" name="TextBox 13"/>
          <p:cNvSpPr txBox="1"/>
          <p:nvPr/>
        </p:nvSpPr>
        <p:spPr>
          <a:xfrm>
            <a:off x="-1" y="458464"/>
            <a:ext cx="7901545" cy="738664"/>
          </a:xfrm>
          <a:prstGeom prst="rect">
            <a:avLst/>
          </a:prstGeom>
          <a:noFill/>
        </p:spPr>
        <p:txBody>
          <a:bodyPr wrap="square" rtlCol="0">
            <a:spAutoFit/>
          </a:bodyPr>
          <a:lstStyle/>
          <a:p>
            <a:r>
              <a:rPr lang="en-US" sz="4200" dirty="0" smtClean="0">
                <a:latin typeface="Arial"/>
                <a:cs typeface="Arial"/>
              </a:rPr>
              <a:t>Jacket:</a:t>
            </a:r>
            <a:endParaRPr lang="en-US" sz="4200" dirty="0">
              <a:latin typeface="Arial"/>
              <a:cs typeface="Arial"/>
            </a:endParaRPr>
          </a:p>
        </p:txBody>
      </p:sp>
    </p:spTree>
    <p:extLst>
      <p:ext uri="{BB962C8B-B14F-4D97-AF65-F5344CB8AC3E}">
        <p14:creationId xmlns:p14="http://schemas.microsoft.com/office/powerpoint/2010/main" val="205107917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marL="0" lvl="0" indent="0">
              <a:spcBef>
                <a:spcPts val="0"/>
              </a:spcBef>
              <a:buNone/>
              <a:defRPr/>
            </a:pPr>
            <a:endParaRPr lang="en-US" sz="1200" dirty="0" smtClean="0">
              <a:solidFill>
                <a:prstClr val="black"/>
              </a:solidFill>
            </a:endParaRPr>
          </a:p>
          <a:p>
            <a:pPr marL="0" lvl="0" indent="0">
              <a:spcBef>
                <a:spcPts val="0"/>
              </a:spcBef>
              <a:buNone/>
            </a:pPr>
            <a:r>
              <a:rPr lang="en-US" sz="2400" b="1" dirty="0" smtClean="0">
                <a:latin typeface="Courier New"/>
                <a:cs typeface="Courier New"/>
              </a:rPr>
              <a:t>CPU:</a:t>
            </a:r>
          </a:p>
          <a:p>
            <a:pPr marL="0" lvl="0" indent="0">
              <a:spcBef>
                <a:spcPts val="0"/>
              </a:spcBef>
              <a:buNone/>
            </a:pPr>
            <a:r>
              <a:rPr lang="hr-HR" sz="2400" dirty="0" smtClean="0">
                <a:latin typeface="Courier New"/>
                <a:cs typeface="Courier New"/>
              </a:rPr>
              <a:t>X </a:t>
            </a:r>
            <a:r>
              <a:rPr lang="hr-HR" sz="2400" dirty="0">
                <a:latin typeface="Courier New"/>
                <a:cs typeface="Courier New"/>
              </a:rPr>
              <a:t>= </a:t>
            </a:r>
            <a:r>
              <a:rPr lang="hr-HR" sz="2400" dirty="0" smtClean="0">
                <a:latin typeface="Courier New"/>
                <a:cs typeface="Courier New"/>
              </a:rPr>
              <a:t>double</a:t>
            </a:r>
            <a:r>
              <a:rPr lang="hr-HR" sz="2400" dirty="0">
                <a:latin typeface="Courier New"/>
                <a:cs typeface="Courier New"/>
              </a:rPr>
              <a:t>( magic( 3 ) );</a:t>
            </a:r>
          </a:p>
          <a:p>
            <a:pPr marL="0" lvl="0" indent="0">
              <a:spcBef>
                <a:spcPts val="0"/>
              </a:spcBef>
              <a:buNone/>
            </a:pPr>
            <a:r>
              <a:rPr lang="tr-TR" sz="2400" dirty="0">
                <a:latin typeface="Courier New"/>
                <a:cs typeface="Courier New"/>
              </a:rPr>
              <a:t>Y = </a:t>
            </a:r>
            <a:r>
              <a:rPr lang="tr-TR" sz="2400" dirty="0" err="1" smtClean="0">
                <a:latin typeface="Courier New"/>
                <a:cs typeface="Courier New"/>
              </a:rPr>
              <a:t>ones</a:t>
            </a:r>
            <a:r>
              <a:rPr lang="tr-TR" sz="2400" dirty="0">
                <a:latin typeface="Courier New"/>
                <a:cs typeface="Courier New"/>
              </a:rPr>
              <a:t>( 3, '</a:t>
            </a:r>
            <a:r>
              <a:rPr lang="tr-TR" sz="2400" dirty="0" err="1">
                <a:latin typeface="Courier New"/>
                <a:cs typeface="Courier New"/>
              </a:rPr>
              <a:t>double</a:t>
            </a:r>
            <a:r>
              <a:rPr lang="tr-TR" sz="2400" dirty="0">
                <a:latin typeface="Courier New"/>
                <a:cs typeface="Courier New"/>
              </a:rPr>
              <a:t>' );</a:t>
            </a:r>
          </a:p>
          <a:p>
            <a:pPr marL="0" lvl="0" indent="0">
              <a:spcBef>
                <a:spcPts val="0"/>
              </a:spcBef>
              <a:buNone/>
            </a:pPr>
            <a:r>
              <a:rPr lang="en-US" sz="2400" dirty="0">
                <a:latin typeface="Courier New"/>
                <a:cs typeface="Courier New"/>
              </a:rPr>
              <a:t>A = X * Y</a:t>
            </a:r>
          </a:p>
          <a:p>
            <a:pPr marL="0" lvl="0" indent="0">
              <a:spcBef>
                <a:spcPts val="0"/>
              </a:spcBef>
              <a:buNone/>
            </a:pPr>
            <a:r>
              <a:rPr lang="en-US" sz="1200" dirty="0">
                <a:solidFill>
                  <a:prstClr val="black"/>
                </a:solidFill>
                <a:latin typeface="Courier"/>
              </a:rPr>
              <a:t> </a:t>
            </a:r>
            <a:endParaRPr lang="en-US" sz="2400" dirty="0" smtClean="0">
              <a:latin typeface="Courier New"/>
              <a:cs typeface="Courier New"/>
            </a:endParaRPr>
          </a:p>
          <a:p>
            <a:pPr marL="0" lvl="0" indent="0">
              <a:spcBef>
                <a:spcPts val="0"/>
              </a:spcBef>
              <a:buNone/>
            </a:pPr>
            <a:r>
              <a:rPr lang="en-US" sz="2400" b="1" dirty="0" smtClean="0">
                <a:latin typeface="Courier New"/>
                <a:cs typeface="Courier New"/>
              </a:rPr>
              <a:t>GPU:</a:t>
            </a:r>
            <a:endParaRPr lang="en-US" sz="2400" b="1" dirty="0">
              <a:latin typeface="Courier New"/>
              <a:cs typeface="Courier New"/>
            </a:endParaRPr>
          </a:p>
          <a:p>
            <a:pPr marL="0" lvl="0" indent="0">
              <a:spcBef>
                <a:spcPts val="0"/>
              </a:spcBef>
              <a:buNone/>
            </a:pPr>
            <a:r>
              <a:rPr lang="en-US" sz="2400" dirty="0" err="1" smtClean="0">
                <a:latin typeface="Courier New"/>
                <a:cs typeface="Courier New"/>
              </a:rPr>
              <a:t>addpath</a:t>
            </a:r>
            <a:r>
              <a:rPr lang="en-US" sz="2400" dirty="0" smtClean="0">
                <a:latin typeface="Courier New"/>
                <a:cs typeface="Courier New"/>
              </a:rPr>
              <a:t> </a:t>
            </a:r>
            <a:r>
              <a:rPr lang="en-US" sz="2400" dirty="0">
                <a:latin typeface="Courier New"/>
                <a:cs typeface="Courier New"/>
              </a:rPr>
              <a:t>&lt;</a:t>
            </a:r>
            <a:r>
              <a:rPr lang="en-US" sz="2400" dirty="0" err="1">
                <a:latin typeface="Courier New"/>
                <a:cs typeface="Courier New"/>
              </a:rPr>
              <a:t>jacket_root</a:t>
            </a:r>
            <a:r>
              <a:rPr lang="en-US" sz="2400" dirty="0">
                <a:latin typeface="Courier New"/>
                <a:cs typeface="Courier New"/>
              </a:rPr>
              <a:t>&gt;/engine</a:t>
            </a:r>
          </a:p>
          <a:p>
            <a:pPr marL="0" lvl="0" indent="0">
              <a:spcBef>
                <a:spcPts val="0"/>
              </a:spcBef>
              <a:buNone/>
            </a:pPr>
            <a:r>
              <a:rPr lang="hr-HR" sz="2400" dirty="0">
                <a:latin typeface="Courier New"/>
                <a:cs typeface="Courier New"/>
              </a:rPr>
              <a:t>X = gdouble( magic( 3 ) );</a:t>
            </a:r>
          </a:p>
          <a:p>
            <a:pPr marL="0" lvl="0" indent="0">
              <a:spcBef>
                <a:spcPts val="0"/>
              </a:spcBef>
              <a:buNone/>
            </a:pPr>
            <a:r>
              <a:rPr lang="tr-TR" sz="2400" dirty="0">
                <a:latin typeface="Courier New"/>
                <a:cs typeface="Courier New"/>
              </a:rPr>
              <a:t>Y = </a:t>
            </a:r>
            <a:r>
              <a:rPr lang="tr-TR" sz="2400" dirty="0" err="1">
                <a:latin typeface="Courier New"/>
                <a:cs typeface="Courier New"/>
              </a:rPr>
              <a:t>gones</a:t>
            </a:r>
            <a:r>
              <a:rPr lang="tr-TR" sz="2400" dirty="0">
                <a:latin typeface="Courier New"/>
                <a:cs typeface="Courier New"/>
              </a:rPr>
              <a:t>( 3, '</a:t>
            </a:r>
            <a:r>
              <a:rPr lang="tr-TR" sz="2400" dirty="0" err="1">
                <a:latin typeface="Courier New"/>
                <a:cs typeface="Courier New"/>
              </a:rPr>
              <a:t>double</a:t>
            </a:r>
            <a:r>
              <a:rPr lang="tr-TR" sz="2400" dirty="0">
                <a:latin typeface="Courier New"/>
                <a:cs typeface="Courier New"/>
              </a:rPr>
              <a:t>' );</a:t>
            </a:r>
          </a:p>
          <a:p>
            <a:pPr marL="0" lvl="0" indent="0">
              <a:spcBef>
                <a:spcPts val="0"/>
              </a:spcBef>
              <a:buNone/>
            </a:pPr>
            <a:r>
              <a:rPr lang="en-US" sz="2400" dirty="0">
                <a:latin typeface="Courier New"/>
                <a:cs typeface="Courier New"/>
              </a:rPr>
              <a:t>A = X * Y</a:t>
            </a:r>
          </a:p>
          <a:p>
            <a:pPr marL="0" lvl="0" indent="0">
              <a:spcBef>
                <a:spcPts val="0"/>
              </a:spcBef>
              <a:buNone/>
            </a:pPr>
            <a:r>
              <a:rPr lang="en-US" sz="1200" dirty="0">
                <a:solidFill>
                  <a:prstClr val="black"/>
                </a:solidFill>
                <a:latin typeface="Courier"/>
              </a:rPr>
              <a:t> </a:t>
            </a:r>
            <a:endParaRPr lang="en-US" sz="1200" dirty="0">
              <a:solidFill>
                <a:prstClr val="black"/>
              </a:solidFill>
            </a:endParaRPr>
          </a:p>
          <a:p>
            <a:pPr>
              <a:buFont typeface="Wingdings" charset="2"/>
              <a:buChar char="§"/>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7901545" cy="738664"/>
          </a:xfrm>
          <a:prstGeom prst="rect">
            <a:avLst/>
          </a:prstGeom>
          <a:noFill/>
        </p:spPr>
        <p:txBody>
          <a:bodyPr wrap="square" rtlCol="0">
            <a:spAutoFit/>
          </a:bodyPr>
          <a:lstStyle/>
          <a:p>
            <a:r>
              <a:rPr lang="en-US" sz="4200" dirty="0" smtClean="0">
                <a:latin typeface="Arial"/>
                <a:cs typeface="Arial"/>
              </a:rPr>
              <a:t>Jacket example:</a:t>
            </a:r>
            <a:endParaRPr lang="en-US" sz="4200" dirty="0">
              <a:latin typeface="Arial"/>
              <a:cs typeface="Arial"/>
            </a:endParaRPr>
          </a:p>
        </p:txBody>
      </p:sp>
    </p:spTree>
    <p:extLst>
      <p:ext uri="{BB962C8B-B14F-4D97-AF65-F5344CB8AC3E}">
        <p14:creationId xmlns:p14="http://schemas.microsoft.com/office/powerpoint/2010/main" val="3031112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1" y="458464"/>
            <a:ext cx="6697579" cy="738664"/>
          </a:xfrm>
          <a:prstGeom prst="rect">
            <a:avLst/>
          </a:prstGeom>
          <a:noFill/>
        </p:spPr>
        <p:txBody>
          <a:bodyPr wrap="square" rtlCol="0">
            <a:spAutoFit/>
          </a:bodyPr>
          <a:lstStyle/>
          <a:p>
            <a:r>
              <a:rPr lang="en-US" sz="4200" dirty="0" smtClean="0">
                <a:latin typeface="Arial"/>
                <a:cs typeface="Arial"/>
              </a:rPr>
              <a:t>Motivation (GPGPU):</a:t>
            </a:r>
            <a:endParaRPr lang="en-US" sz="4200" dirty="0">
              <a:latin typeface="Arial"/>
              <a:cs typeface="Arial"/>
            </a:endParaRPr>
          </a:p>
        </p:txBody>
      </p:sp>
      <p:pic>
        <p:nvPicPr>
          <p:cNvPr id="4" name="Picture 3" descr="cpu-vs-gp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7510"/>
            <a:ext cx="4273779" cy="4640183"/>
          </a:xfrm>
          <a:prstGeom prst="rect">
            <a:avLst/>
          </a:prstGeom>
        </p:spPr>
      </p:pic>
      <p:pic>
        <p:nvPicPr>
          <p:cNvPr id="6" name="Picture 5" descr="memory-bandwidt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7201" y="1804671"/>
            <a:ext cx="4308107" cy="4236032"/>
          </a:xfrm>
          <a:prstGeom prst="rect">
            <a:avLst/>
          </a:prstGeom>
        </p:spPr>
      </p:pic>
      <p:sp>
        <p:nvSpPr>
          <p:cNvPr id="8" name="TextBox 7"/>
          <p:cNvSpPr txBox="1"/>
          <p:nvPr/>
        </p:nvSpPr>
        <p:spPr>
          <a:xfrm>
            <a:off x="1184301" y="6359049"/>
            <a:ext cx="2471583" cy="369332"/>
          </a:xfrm>
          <a:prstGeom prst="rect">
            <a:avLst/>
          </a:prstGeom>
          <a:noFill/>
        </p:spPr>
        <p:txBody>
          <a:bodyPr wrap="square" rtlCol="0">
            <a:spAutoFit/>
          </a:bodyPr>
          <a:lstStyle/>
          <a:p>
            <a:r>
              <a:rPr lang="en-US" dirty="0" smtClean="0">
                <a:latin typeface="Arial"/>
                <a:cs typeface="Arial"/>
              </a:rPr>
              <a:t>Computation</a:t>
            </a:r>
            <a:endParaRPr lang="en-US" dirty="0">
              <a:latin typeface="Arial"/>
              <a:cs typeface="Arial"/>
            </a:endParaRPr>
          </a:p>
        </p:txBody>
      </p:sp>
      <p:sp>
        <p:nvSpPr>
          <p:cNvPr id="10" name="TextBox 9"/>
          <p:cNvSpPr txBox="1"/>
          <p:nvPr/>
        </p:nvSpPr>
        <p:spPr>
          <a:xfrm>
            <a:off x="6215217" y="6376210"/>
            <a:ext cx="2471583" cy="369332"/>
          </a:xfrm>
          <a:prstGeom prst="rect">
            <a:avLst/>
          </a:prstGeom>
          <a:noFill/>
        </p:spPr>
        <p:txBody>
          <a:bodyPr wrap="square" rtlCol="0">
            <a:spAutoFit/>
          </a:bodyPr>
          <a:lstStyle/>
          <a:p>
            <a:r>
              <a:rPr lang="en-US" dirty="0" smtClean="0">
                <a:latin typeface="Arial"/>
                <a:cs typeface="Arial"/>
              </a:rPr>
              <a:t>Memory</a:t>
            </a:r>
            <a:endParaRPr lang="en-US" dirty="0">
              <a:latin typeface="Arial"/>
              <a:cs typeface="Arial"/>
            </a:endParaRPr>
          </a:p>
        </p:txBody>
      </p:sp>
    </p:spTree>
    <p:extLst>
      <p:ext uri="{BB962C8B-B14F-4D97-AF65-F5344CB8AC3E}">
        <p14:creationId xmlns:p14="http://schemas.microsoft.com/office/powerpoint/2010/main" val="16163591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fontScale="85000" lnSpcReduction="20000"/>
          </a:bodyPr>
          <a:lstStyle/>
          <a:p>
            <a:pPr>
              <a:buFont typeface="Wingdings" charset="2"/>
              <a:buChar char="§"/>
            </a:pPr>
            <a:r>
              <a:rPr lang="en-US" sz="3000" dirty="0">
                <a:latin typeface="Arial"/>
                <a:cs typeface="Arial"/>
              </a:rPr>
              <a:t>Modern GPUs are very efficient at</a:t>
            </a:r>
          </a:p>
          <a:p>
            <a:pPr lvl="1">
              <a:buFont typeface="Wingdings" charset="2"/>
              <a:buChar char="Ø"/>
            </a:pPr>
            <a:r>
              <a:rPr lang="en-US" sz="2600" dirty="0">
                <a:latin typeface="Arial"/>
                <a:cs typeface="Arial"/>
              </a:rPr>
              <a:t>Manipulating computer graphics, and  their highly parallel structure makes them more effective than general-purpose CPUs for algorithms where processing of large block of data is done in parallel. </a:t>
            </a:r>
            <a:endParaRPr lang="en-US" sz="3000" dirty="0" smtClean="0">
              <a:latin typeface="Arial"/>
              <a:cs typeface="Arial"/>
            </a:endParaRPr>
          </a:p>
          <a:p>
            <a:pPr>
              <a:buFont typeface="Wingdings" charset="2"/>
              <a:buChar char="§"/>
            </a:pPr>
            <a:r>
              <a:rPr lang="en-US" sz="3000" dirty="0" smtClean="0">
                <a:latin typeface="Arial"/>
                <a:cs typeface="Arial"/>
              </a:rPr>
              <a:t>GPUs are massively multithreaded manycore chips.</a:t>
            </a:r>
            <a:endParaRPr lang="en-US" sz="2600" dirty="0" smtClean="0">
              <a:latin typeface="Arial"/>
              <a:cs typeface="Arial"/>
            </a:endParaRPr>
          </a:p>
          <a:p>
            <a:pPr lvl="1">
              <a:buFont typeface="Wingdings" charset="2"/>
              <a:buChar char="Ø"/>
            </a:pPr>
            <a:r>
              <a:rPr lang="en-US" sz="2600" dirty="0" smtClean="0">
                <a:latin typeface="Arial"/>
                <a:cs typeface="Arial"/>
              </a:rPr>
              <a:t>NVIDIA tesla products have upto 512 cores. </a:t>
            </a:r>
          </a:p>
          <a:p>
            <a:pPr lvl="1">
              <a:buFont typeface="Wingdings" charset="2"/>
              <a:buChar char="Ø"/>
            </a:pPr>
            <a:r>
              <a:rPr lang="en-US" sz="2600" dirty="0" smtClean="0">
                <a:latin typeface="Arial"/>
                <a:cs typeface="Arial"/>
              </a:rPr>
              <a:t>Over 665 GFLOPS sustained performance (double precision floating point)</a:t>
            </a:r>
          </a:p>
          <a:p>
            <a:pPr lvl="1">
              <a:buFont typeface="Wingdings" charset="2"/>
              <a:buChar char="Ø"/>
            </a:pPr>
            <a:r>
              <a:rPr lang="en-US" sz="2600" dirty="0">
                <a:latin typeface="Arial"/>
                <a:cs typeface="Arial"/>
              </a:rPr>
              <a:t>6GB of </a:t>
            </a:r>
            <a:r>
              <a:rPr lang="en-US" sz="2600" dirty="0" smtClean="0">
                <a:latin typeface="Arial"/>
                <a:cs typeface="Arial"/>
              </a:rPr>
              <a:t>Memory</a:t>
            </a:r>
          </a:p>
          <a:p>
            <a:pPr lvl="1">
              <a:buFont typeface="Wingdings" charset="2"/>
              <a:buChar char="Ø"/>
            </a:pPr>
            <a:r>
              <a:rPr lang="en-US" sz="2600" dirty="0" smtClean="0">
                <a:latin typeface="Arial"/>
                <a:cs typeface="Arial"/>
              </a:rPr>
              <a:t>Memory bandwidth upto 177 GBytes/sec.</a:t>
            </a:r>
          </a:p>
          <a:p>
            <a:pPr>
              <a:buFont typeface="Wingdings" charset="2"/>
              <a:buChar char="§"/>
            </a:pPr>
            <a:r>
              <a:rPr lang="en-US" sz="3000" dirty="0" smtClean="0">
                <a:latin typeface="Arial"/>
                <a:cs typeface="Arial"/>
              </a:rPr>
              <a:t>Users across science and engineering disciplines are achieving very good speedups on GPUs. </a:t>
            </a:r>
          </a:p>
          <a:p>
            <a:pPr marL="0" indent="0">
              <a:buNone/>
            </a:pPr>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7352826" cy="738664"/>
          </a:xfrm>
          <a:prstGeom prst="rect">
            <a:avLst/>
          </a:prstGeom>
          <a:noFill/>
        </p:spPr>
        <p:txBody>
          <a:bodyPr wrap="square" rtlCol="0">
            <a:spAutoFit/>
          </a:bodyPr>
          <a:lstStyle/>
          <a:p>
            <a:r>
              <a:rPr lang="en-US" sz="4200" dirty="0" smtClean="0">
                <a:latin typeface="Arial"/>
                <a:cs typeface="Arial"/>
              </a:rPr>
              <a:t>GPU continue:</a:t>
            </a:r>
            <a:endParaRPr lang="en-US" sz="4200" dirty="0">
              <a:latin typeface="Arial"/>
              <a:cs typeface="Arial"/>
            </a:endParaRPr>
          </a:p>
        </p:txBody>
      </p:sp>
      <p:pic>
        <p:nvPicPr>
          <p:cNvPr id="6" name="Picture 5" descr="tesla-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315" y="3606379"/>
            <a:ext cx="1427514" cy="1364151"/>
          </a:xfrm>
          <a:prstGeom prst="rect">
            <a:avLst/>
          </a:prstGeom>
        </p:spPr>
      </p:pic>
    </p:spTree>
    <p:extLst>
      <p:ext uri="{BB962C8B-B14F-4D97-AF65-F5344CB8AC3E}">
        <p14:creationId xmlns:p14="http://schemas.microsoft.com/office/powerpoint/2010/main" val="22770734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Pnmath</a:t>
            </a:r>
            <a:endParaRPr lang="en-US" dirty="0"/>
          </a:p>
        </p:txBody>
      </p:sp>
      <p:sp>
        <p:nvSpPr>
          <p:cNvPr id="9" name="Content Placeholder 8"/>
          <p:cNvSpPr>
            <a:spLocks noGrp="1"/>
          </p:cNvSpPr>
          <p:nvPr>
            <p:ph idx="1"/>
          </p:nvPr>
        </p:nvSpPr>
        <p:spPr>
          <a:xfrm>
            <a:off x="457200" y="1620762"/>
            <a:ext cx="8229600" cy="4644571"/>
          </a:xfrm>
        </p:spPr>
        <p:txBody>
          <a:bodyPr>
            <a:normAutofit/>
          </a:bodyPr>
          <a:lstStyle/>
          <a:p>
            <a:pPr>
              <a:buFont typeface="Wingdings" charset="2"/>
              <a:buChar char="§"/>
            </a:pPr>
            <a:r>
              <a:rPr lang="en-US" sz="3000" dirty="0" smtClean="0">
                <a:latin typeface="Arial"/>
                <a:cs typeface="Arial"/>
              </a:rPr>
              <a:t>Desktop GPUs</a:t>
            </a:r>
          </a:p>
          <a:p>
            <a:pPr lvl="1">
              <a:buFont typeface="Wingdings" charset="2"/>
              <a:buChar char="Ø"/>
            </a:pPr>
            <a:r>
              <a:rPr lang="en-US" sz="2600" dirty="0" smtClean="0">
                <a:latin typeface="Arial"/>
                <a:cs typeface="Arial"/>
              </a:rPr>
              <a:t>GeForce series for CPU</a:t>
            </a:r>
          </a:p>
          <a:p>
            <a:pPr>
              <a:buFont typeface="Wingdings" charset="2"/>
              <a:buChar char="§"/>
            </a:pPr>
            <a:r>
              <a:rPr lang="en-US" sz="3000" dirty="0" smtClean="0">
                <a:latin typeface="Arial"/>
                <a:cs typeface="Arial"/>
              </a:rPr>
              <a:t>Mobile GPUs</a:t>
            </a:r>
          </a:p>
          <a:p>
            <a:pPr lvl="1">
              <a:buFont typeface="Wingdings" charset="2"/>
              <a:buChar char="Ø"/>
            </a:pPr>
            <a:r>
              <a:rPr lang="en-US" sz="2600" dirty="0">
                <a:solidFill>
                  <a:prstClr val="black"/>
                </a:solidFill>
                <a:latin typeface="Arial"/>
                <a:cs typeface="Arial"/>
              </a:rPr>
              <a:t>GeForce </a:t>
            </a:r>
            <a:r>
              <a:rPr lang="en-US" sz="2600" dirty="0" smtClean="0">
                <a:solidFill>
                  <a:prstClr val="black"/>
                </a:solidFill>
                <a:latin typeface="Arial"/>
                <a:cs typeface="Arial"/>
              </a:rPr>
              <a:t>series for Mobile</a:t>
            </a:r>
            <a:endParaRPr lang="en-US" sz="2600" dirty="0" smtClean="0">
              <a:latin typeface="Arial"/>
              <a:cs typeface="Arial"/>
            </a:endParaRPr>
          </a:p>
          <a:p>
            <a:pPr>
              <a:buFont typeface="Wingdings" charset="2"/>
              <a:buChar char="§"/>
            </a:pPr>
            <a:r>
              <a:rPr lang="en-US" sz="3000" dirty="0" smtClean="0">
                <a:latin typeface="Arial"/>
                <a:cs typeface="Arial"/>
              </a:rPr>
              <a:t>Workstation GPUs</a:t>
            </a:r>
          </a:p>
          <a:p>
            <a:pPr lvl="1">
              <a:buFont typeface="Wingdings" charset="2"/>
              <a:buChar char="§"/>
            </a:pPr>
            <a:r>
              <a:rPr lang="en-US" sz="2600" dirty="0" smtClean="0">
                <a:latin typeface="Arial"/>
                <a:cs typeface="Arial"/>
              </a:rPr>
              <a:t>Quadro NVS, Tesla</a:t>
            </a:r>
          </a:p>
          <a:p>
            <a:pPr marL="0" indent="0">
              <a:buNone/>
            </a:pPr>
            <a:endParaRPr lang="en-US" sz="3000" dirty="0" smtClean="0">
              <a:latin typeface="Arial"/>
              <a:cs typeface="Arial"/>
            </a:endParaRPr>
          </a:p>
          <a:p>
            <a:endParaRPr lang="en-US" sz="2800" dirty="0" smtClean="0">
              <a:latin typeface="Arial"/>
              <a:cs typeface="Arial"/>
            </a:endParaRPr>
          </a:p>
          <a:p>
            <a:endParaRPr lang="en-US" sz="2800" dirty="0">
              <a:latin typeface="Arial"/>
              <a:cs typeface="Arial"/>
            </a:endParaRPr>
          </a:p>
          <a:p>
            <a:endParaRPr lang="en-US" sz="2800" dirty="0">
              <a:latin typeface="Arial"/>
              <a:cs typeface="Arial"/>
            </a:endParaRPr>
          </a:p>
        </p:txBody>
      </p:sp>
      <p:pic>
        <p:nvPicPr>
          <p:cNvPr id="7" name="Picture 6"/>
          <p:cNvPicPr>
            <a:picLocks noChangeAspect="1"/>
          </p:cNvPicPr>
          <p:nvPr/>
        </p:nvPicPr>
        <p:blipFill>
          <a:blip r:embed="rId3"/>
          <a:stretch>
            <a:fillRect/>
          </a:stretch>
        </p:blipFill>
        <p:spPr>
          <a:xfrm>
            <a:off x="0" y="-15114"/>
            <a:ext cx="9144000" cy="1635875"/>
          </a:xfrm>
          <a:prstGeom prst="rect">
            <a:avLst/>
          </a:prstGeom>
        </p:spPr>
      </p:pic>
      <p:sp>
        <p:nvSpPr>
          <p:cNvPr id="14" name="TextBox 13"/>
          <p:cNvSpPr txBox="1"/>
          <p:nvPr/>
        </p:nvSpPr>
        <p:spPr>
          <a:xfrm>
            <a:off x="0" y="458464"/>
            <a:ext cx="8686800" cy="738664"/>
          </a:xfrm>
          <a:prstGeom prst="rect">
            <a:avLst/>
          </a:prstGeom>
          <a:noFill/>
        </p:spPr>
        <p:txBody>
          <a:bodyPr wrap="square" rtlCol="0">
            <a:spAutoFit/>
          </a:bodyPr>
          <a:lstStyle/>
          <a:p>
            <a:r>
              <a:rPr lang="en-US" sz="4200" dirty="0" smtClean="0">
                <a:latin typeface="Arial"/>
                <a:cs typeface="Arial"/>
              </a:rPr>
              <a:t>NVIDIA GPUs:</a:t>
            </a:r>
            <a:endParaRPr lang="en-US" sz="4200" dirty="0">
              <a:latin typeface="Arial"/>
              <a:cs typeface="Arial"/>
            </a:endParaRPr>
          </a:p>
        </p:txBody>
      </p:sp>
    </p:spTree>
    <p:extLst>
      <p:ext uri="{BB962C8B-B14F-4D97-AF65-F5344CB8AC3E}">
        <p14:creationId xmlns:p14="http://schemas.microsoft.com/office/powerpoint/2010/main" val="3206137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8187</TotalTime>
  <Words>6204</Words>
  <Application>Microsoft Macintosh PowerPoint</Application>
  <PresentationFormat>On-screen Show (4:3)</PresentationFormat>
  <Paragraphs>1220</Paragraphs>
  <Slides>64</Slides>
  <Notes>63</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1_Office Theme</vt:lpstr>
      <vt:lpstr>Introduction to GPGPU Programming</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lpstr>Pnmath</vt:lpstr>
    </vt:vector>
  </TitlesOfParts>
  <Company>UTK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Shree Ganeshaya Namah:</dc:title>
  <dc:creator>pragnesh patel</dc:creator>
  <cp:lastModifiedBy>pragnesh patel</cp:lastModifiedBy>
  <cp:revision>2890</cp:revision>
  <dcterms:created xsi:type="dcterms:W3CDTF">2011-05-06T19:40:09Z</dcterms:created>
  <dcterms:modified xsi:type="dcterms:W3CDTF">2015-06-08T04:04:23Z</dcterms:modified>
</cp:coreProperties>
</file>